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  <p:sldMasterId id="2147483679" r:id="rId2"/>
  </p:sldMasterIdLst>
  <p:notesMasterIdLst>
    <p:notesMasterId r:id="rId26"/>
  </p:notesMasterIdLst>
  <p:sldIdLst>
    <p:sldId id="297" r:id="rId3"/>
    <p:sldId id="300" r:id="rId4"/>
    <p:sldId id="285" r:id="rId5"/>
    <p:sldId id="293" r:id="rId6"/>
    <p:sldId id="299" r:id="rId7"/>
    <p:sldId id="287" r:id="rId8"/>
    <p:sldId id="291" r:id="rId9"/>
    <p:sldId id="324" r:id="rId10"/>
    <p:sldId id="292" r:id="rId11"/>
    <p:sldId id="325" r:id="rId12"/>
    <p:sldId id="331" r:id="rId13"/>
    <p:sldId id="296" r:id="rId14"/>
    <p:sldId id="301" r:id="rId15"/>
    <p:sldId id="304" r:id="rId16"/>
    <p:sldId id="305" r:id="rId17"/>
    <p:sldId id="306" r:id="rId18"/>
    <p:sldId id="311" r:id="rId19"/>
    <p:sldId id="302" r:id="rId20"/>
    <p:sldId id="333" r:id="rId21"/>
    <p:sldId id="334" r:id="rId22"/>
    <p:sldId id="335" r:id="rId23"/>
    <p:sldId id="303" r:id="rId24"/>
    <p:sldId id="278" r:id="rId25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83C6"/>
    <a:srgbClr val="FFC000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0F7388-3EC4-4C92-A555-53BBE0295BC2}" type="datetimeFigureOut">
              <a:rPr lang="zh-CN" altLang="en-US" smtClean="0"/>
              <a:t>2019/3/5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0D4F1-D401-4CCD-A0EF-F41AA0D8C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270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170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450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102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945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7074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010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002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031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404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6652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371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3410857" y="3973162"/>
            <a:ext cx="537028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 userDrawn="1"/>
        </p:nvCxnSpPr>
        <p:spPr>
          <a:xfrm>
            <a:off x="3410857" y="4826248"/>
            <a:ext cx="537028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流程图: 终止 5"/>
          <p:cNvSpPr/>
          <p:nvPr/>
        </p:nvSpPr>
        <p:spPr>
          <a:xfrm>
            <a:off x="5040384" y="5512656"/>
            <a:ext cx="2111232" cy="478972"/>
          </a:xfrm>
          <a:prstGeom prst="flowChartTermina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5185233" y="1679827"/>
            <a:ext cx="1821533" cy="166931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六边形 8"/>
          <p:cNvSpPr/>
          <p:nvPr userDrawn="1"/>
        </p:nvSpPr>
        <p:spPr>
          <a:xfrm rot="3044592">
            <a:off x="5141314" y="1654091"/>
            <a:ext cx="1909371" cy="1749816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7250000" y="1446256"/>
            <a:ext cx="1148998" cy="74343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3727405" y="2514486"/>
            <a:ext cx="1148998" cy="74343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4999830" y="2131886"/>
            <a:ext cx="2192338" cy="9233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/>
              <a:t>2015</a:t>
            </a:r>
            <a:endParaRPr lang="zh-CN" altLang="en-US"/>
          </a:p>
        </p:txBody>
      </p:sp>
      <p:sp>
        <p:nvSpPr>
          <p:cNvPr id="16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089247" y="4048840"/>
            <a:ext cx="6013506" cy="70173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zh-CN" altLang="en-US" sz="4400" b="1" dirty="0">
                <a:solidFill>
                  <a:schemeClr val="accent2"/>
                </a:solidFill>
                <a:cs typeface="+mn-ea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4400" b="1">
                <a:solidFill>
                  <a:srgbClr val="157E9F"/>
                </a:solidFill>
                <a:cs typeface="+mn-ea"/>
                <a:sym typeface="+mn-lt"/>
              </a:rPr>
              <a:t>POWERPOINT</a:t>
            </a:r>
            <a:r>
              <a:rPr kumimoji="1" lang="zh-CN" altLang="en-US" sz="4400" b="1">
                <a:solidFill>
                  <a:srgbClr val="157E9F"/>
                </a:solidFill>
                <a:cs typeface="+mn-ea"/>
                <a:sym typeface="+mn-lt"/>
              </a:rPr>
              <a:t> </a:t>
            </a:r>
            <a:r>
              <a:rPr kumimoji="1" lang="en-US" altLang="zh-CN" sz="4400" b="1">
                <a:solidFill>
                  <a:srgbClr val="157E9F"/>
                </a:solidFill>
                <a:cs typeface="+mn-ea"/>
                <a:sym typeface="+mn-lt"/>
              </a:rPr>
              <a:t>TEMPLATE</a:t>
            </a:r>
            <a:endParaRPr kumimoji="1" lang="zh-CN" altLang="en-US" sz="4400" b="1">
              <a:solidFill>
                <a:srgbClr val="157E9F"/>
              </a:solidFill>
              <a:cs typeface="+mn-ea"/>
              <a:sym typeface="+mn-lt"/>
            </a:endParaRP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5206314" y="5622878"/>
            <a:ext cx="1820362" cy="258528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lvl1pPr marL="0" indent="0">
              <a:buNone/>
              <a:defRPr kumimoji="1" lang="zh-CN" altLang="en-US" sz="1200" dirty="0">
                <a:solidFill>
                  <a:schemeClr val="bg1"/>
                </a:solidFill>
                <a:cs typeface="+mn-ea"/>
              </a:defRPr>
            </a:lvl1pPr>
          </a:lstStyle>
          <a:p>
            <a:pPr defTabSz="457178"/>
            <a:r>
              <a:rPr kumimoji="1" lang="en-US" altLang="zh-CN" sz="1200">
                <a:solidFill>
                  <a:schemeClr val="bg1"/>
                </a:solidFill>
                <a:cs typeface="+mn-ea"/>
                <a:sym typeface="+mn-lt"/>
              </a:rPr>
              <a:t>PRESENTED</a:t>
            </a:r>
            <a:r>
              <a:rPr kumimoji="1" lang="zh-CN" altLang="en-US" sz="120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kumimoji="1" lang="en-US" altLang="zh-CN" sz="1200">
                <a:solidFill>
                  <a:schemeClr val="bg1"/>
                </a:solidFill>
                <a:cs typeface="+mn-ea"/>
                <a:sym typeface="+mn-lt"/>
              </a:rPr>
              <a:t>BY</a:t>
            </a:r>
            <a:r>
              <a:rPr kumimoji="1" lang="zh-CN" altLang="en-US" sz="120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kumimoji="1" lang="en-US" altLang="zh-CN" sz="1200">
                <a:solidFill>
                  <a:schemeClr val="bg1"/>
                </a:solidFill>
                <a:cs typeface="+mn-ea"/>
                <a:sym typeface="+mn-lt"/>
              </a:rPr>
              <a:t>OfficePLUS</a:t>
            </a:r>
            <a:endParaRPr kumimoji="1" lang="zh-CN" altLang="en-US" sz="120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6702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962150"/>
            <a:ext cx="12192000" cy="3105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05289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 userDrawn="1"/>
        </p:nvSpPr>
        <p:spPr>
          <a:xfrm>
            <a:off x="8476343" y="0"/>
            <a:ext cx="3715657" cy="6858000"/>
          </a:xfrm>
          <a:prstGeom prst="triangle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>
            <a:off x="9361714" y="0"/>
            <a:ext cx="2830287" cy="68580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flipH="1" flipV="1">
            <a:off x="-1" y="0"/>
            <a:ext cx="3222171" cy="6858000"/>
          </a:xfrm>
          <a:prstGeom prst="triangle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 userDrawn="1"/>
        </p:nvSpPr>
        <p:spPr>
          <a:xfrm flipH="1" flipV="1">
            <a:off x="0" y="0"/>
            <a:ext cx="2830287" cy="6858000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41814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3028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6669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 rot="16200000">
            <a:off x="-381000" y="381000"/>
            <a:ext cx="6858000" cy="609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3800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808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129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033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8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9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Calibri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345027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0" y="-8111"/>
            <a:ext cx="12192000" cy="6866111"/>
            <a:chOff x="0" y="-8111"/>
            <a:chExt cx="12192000" cy="6866111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5502613" cy="68580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" name="矩形 2"/>
            <p:cNvSpPr/>
            <p:nvPr userDrawn="1"/>
          </p:nvSpPr>
          <p:spPr>
            <a:xfrm>
              <a:off x="5502613" y="-8111"/>
              <a:ext cx="6689387" cy="6866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占位符 2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096155" y="4330700"/>
            <a:ext cx="1701645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000" b="1" dirty="0">
                <a:solidFill>
                  <a:schemeClr val="lt1"/>
                </a:solidFill>
                <a:cs typeface="+mn-ea"/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000" b="1">
                <a:cs typeface="+mn-ea"/>
                <a:sym typeface="+mn-lt"/>
              </a:rPr>
              <a:t>Your keyword</a:t>
            </a:r>
            <a:endParaRPr lang="zh-CN" altLang="en-US" sz="2000" b="1">
              <a:cs typeface="+mn-ea"/>
              <a:sym typeface="+mn-lt"/>
            </a:endParaRPr>
          </a:p>
        </p:txBody>
      </p:sp>
      <p:sp>
        <p:nvSpPr>
          <p:cNvPr id="29" name="文本占位符 2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96000" y="1766017"/>
            <a:ext cx="535607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400" b="1" dirty="0">
                <a:cs typeface="+mn-ea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400" b="1"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32" name="文本占位符 3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096000" y="2446338"/>
            <a:ext cx="5356225" cy="1752531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0" name="文本占位符 2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757362" y="1512116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4" name="文本占位符 3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842962" y="1373616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33" name="文本占位符 22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757362" y="3023291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4" name="文本占位符 3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42962" y="2884791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35" name="文本占位符 22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757362" y="4535157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6" name="文本占位符 3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842962" y="4396657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/>
              <a:t>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488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 userDrawn="1"/>
        </p:nvGrpSpPr>
        <p:grpSpPr>
          <a:xfrm>
            <a:off x="0" y="-8111"/>
            <a:ext cx="12192000" cy="6866111"/>
            <a:chOff x="0" y="-8111"/>
            <a:chExt cx="12192000" cy="6866111"/>
          </a:xfrm>
        </p:grpSpPr>
        <p:sp>
          <p:nvSpPr>
            <p:cNvPr id="23" name="矩形 22"/>
            <p:cNvSpPr/>
            <p:nvPr/>
          </p:nvSpPr>
          <p:spPr>
            <a:xfrm>
              <a:off x="0" y="0"/>
              <a:ext cx="5502613" cy="68580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 userDrawn="1"/>
          </p:nvSpPr>
          <p:spPr>
            <a:xfrm>
              <a:off x="5502613" y="-8111"/>
              <a:ext cx="6689387" cy="6866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占位符 22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766017"/>
            <a:ext cx="535607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400" b="1" dirty="0">
                <a:cs typeface="+mn-ea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400" b="1"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2446338"/>
            <a:ext cx="5356225" cy="1752531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0" name="文本占位符 22"/>
          <p:cNvSpPr>
            <a:spLocks noGrp="1"/>
          </p:cNvSpPr>
          <p:nvPr>
            <p:ph type="body" sz="quarter" idx="17" hasCustomPrompt="1"/>
          </p:nvPr>
        </p:nvSpPr>
        <p:spPr>
          <a:xfrm>
            <a:off x="1757362" y="726383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8" hasCustomPrompt="1"/>
          </p:nvPr>
        </p:nvSpPr>
        <p:spPr>
          <a:xfrm>
            <a:off x="842962" y="587883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33" name="文本占位符 22"/>
          <p:cNvSpPr>
            <a:spLocks noGrp="1"/>
          </p:cNvSpPr>
          <p:nvPr>
            <p:ph type="body" sz="quarter" idx="19" hasCustomPrompt="1"/>
          </p:nvPr>
        </p:nvSpPr>
        <p:spPr>
          <a:xfrm>
            <a:off x="1757362" y="2237558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4" name="文本占位符 3"/>
          <p:cNvSpPr>
            <a:spLocks noGrp="1"/>
          </p:cNvSpPr>
          <p:nvPr>
            <p:ph type="body" sz="quarter" idx="20" hasCustomPrompt="1"/>
          </p:nvPr>
        </p:nvSpPr>
        <p:spPr>
          <a:xfrm>
            <a:off x="842962" y="2099058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35" name="文本占位符 22"/>
          <p:cNvSpPr>
            <a:spLocks noGrp="1"/>
          </p:cNvSpPr>
          <p:nvPr>
            <p:ph type="body" sz="quarter" idx="21" hasCustomPrompt="1"/>
          </p:nvPr>
        </p:nvSpPr>
        <p:spPr>
          <a:xfrm>
            <a:off x="1757362" y="3749424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6" name="文本占位符 3"/>
          <p:cNvSpPr>
            <a:spLocks noGrp="1"/>
          </p:cNvSpPr>
          <p:nvPr>
            <p:ph type="body" sz="quarter" idx="22" hasCustomPrompt="1"/>
          </p:nvPr>
        </p:nvSpPr>
        <p:spPr>
          <a:xfrm>
            <a:off x="842962" y="3610924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16" name="文本占位符 22"/>
          <p:cNvSpPr>
            <a:spLocks noGrp="1"/>
          </p:cNvSpPr>
          <p:nvPr>
            <p:ph type="body" sz="quarter" idx="23" hasCustomPrompt="1"/>
          </p:nvPr>
        </p:nvSpPr>
        <p:spPr>
          <a:xfrm>
            <a:off x="1757362" y="5261290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7" name="文本占位符 3"/>
          <p:cNvSpPr>
            <a:spLocks noGrp="1"/>
          </p:cNvSpPr>
          <p:nvPr>
            <p:ph type="body" sz="quarter" idx="24" hasCustomPrompt="1"/>
          </p:nvPr>
        </p:nvSpPr>
        <p:spPr>
          <a:xfrm>
            <a:off x="842962" y="5122790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18" name="文本占位符 2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155" y="4330700"/>
            <a:ext cx="1701645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000" b="1" dirty="0">
                <a:solidFill>
                  <a:schemeClr val="lt1"/>
                </a:solidFill>
                <a:cs typeface="+mn-ea"/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000" b="1">
                <a:cs typeface="+mn-ea"/>
                <a:sym typeface="+mn-lt"/>
              </a:rPr>
              <a:t>Your keyword</a:t>
            </a:r>
            <a:endParaRPr lang="zh-CN" altLang="en-US" sz="2000" b="1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707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/>
        </p:nvGrpSpPr>
        <p:grpSpPr>
          <a:xfrm>
            <a:off x="0" y="-8111"/>
            <a:ext cx="12192000" cy="6866111"/>
            <a:chOff x="0" y="-8111"/>
            <a:chExt cx="12192000" cy="6866111"/>
          </a:xfrm>
        </p:grpSpPr>
        <p:sp>
          <p:nvSpPr>
            <p:cNvPr id="27" name="矩形 26"/>
            <p:cNvSpPr/>
            <p:nvPr/>
          </p:nvSpPr>
          <p:spPr>
            <a:xfrm>
              <a:off x="0" y="0"/>
              <a:ext cx="5502613" cy="68580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矩形 27"/>
            <p:cNvSpPr/>
            <p:nvPr userDrawn="1"/>
          </p:nvSpPr>
          <p:spPr>
            <a:xfrm>
              <a:off x="5502613" y="-8111"/>
              <a:ext cx="6689387" cy="6866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占位符 22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766017"/>
            <a:ext cx="535607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400" b="1" dirty="0">
                <a:cs typeface="+mn-ea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400" b="1"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2446338"/>
            <a:ext cx="5356225" cy="1752531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0" name="文本占位符 22"/>
          <p:cNvSpPr>
            <a:spLocks noGrp="1"/>
          </p:cNvSpPr>
          <p:nvPr>
            <p:ph type="body" sz="quarter" idx="17" hasCustomPrompt="1"/>
          </p:nvPr>
        </p:nvSpPr>
        <p:spPr>
          <a:xfrm>
            <a:off x="1757362" y="647644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8" hasCustomPrompt="1"/>
          </p:nvPr>
        </p:nvSpPr>
        <p:spPr>
          <a:xfrm>
            <a:off x="842962" y="509144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14" name="文本占位符 22"/>
          <p:cNvSpPr>
            <a:spLocks noGrp="1"/>
          </p:cNvSpPr>
          <p:nvPr>
            <p:ph type="body" sz="quarter" idx="19" hasCustomPrompt="1"/>
          </p:nvPr>
        </p:nvSpPr>
        <p:spPr>
          <a:xfrm>
            <a:off x="1757362" y="1839058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5" name="文本占位符 3"/>
          <p:cNvSpPr>
            <a:spLocks noGrp="1"/>
          </p:cNvSpPr>
          <p:nvPr>
            <p:ph type="body" sz="quarter" idx="20" hasCustomPrompt="1"/>
          </p:nvPr>
        </p:nvSpPr>
        <p:spPr>
          <a:xfrm>
            <a:off x="842962" y="1700558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16" name="文本占位符 22"/>
          <p:cNvSpPr>
            <a:spLocks noGrp="1"/>
          </p:cNvSpPr>
          <p:nvPr>
            <p:ph type="body" sz="quarter" idx="21" hasCustomPrompt="1"/>
          </p:nvPr>
        </p:nvSpPr>
        <p:spPr>
          <a:xfrm>
            <a:off x="1757362" y="3030472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7" name="文本占位符 3"/>
          <p:cNvSpPr>
            <a:spLocks noGrp="1"/>
          </p:cNvSpPr>
          <p:nvPr>
            <p:ph type="body" sz="quarter" idx="22" hasCustomPrompt="1"/>
          </p:nvPr>
        </p:nvSpPr>
        <p:spPr>
          <a:xfrm>
            <a:off x="842962" y="2891972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20" name="文本占位符 22"/>
          <p:cNvSpPr>
            <a:spLocks noGrp="1"/>
          </p:cNvSpPr>
          <p:nvPr>
            <p:ph type="body" sz="quarter" idx="23" hasCustomPrompt="1"/>
          </p:nvPr>
        </p:nvSpPr>
        <p:spPr>
          <a:xfrm>
            <a:off x="1757362" y="4213732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21" name="文本占位符 3"/>
          <p:cNvSpPr>
            <a:spLocks noGrp="1"/>
          </p:cNvSpPr>
          <p:nvPr>
            <p:ph type="body" sz="quarter" idx="24" hasCustomPrompt="1"/>
          </p:nvPr>
        </p:nvSpPr>
        <p:spPr>
          <a:xfrm>
            <a:off x="842962" y="4075232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22" name="文本占位符 22"/>
          <p:cNvSpPr>
            <a:spLocks noGrp="1"/>
          </p:cNvSpPr>
          <p:nvPr>
            <p:ph type="body" sz="quarter" idx="25" hasCustomPrompt="1"/>
          </p:nvPr>
        </p:nvSpPr>
        <p:spPr>
          <a:xfrm>
            <a:off x="1757362" y="5354552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24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842962" y="5216052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25" name="文本占位符 2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155" y="4330700"/>
            <a:ext cx="1701645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000" b="1" dirty="0">
                <a:solidFill>
                  <a:schemeClr val="lt1"/>
                </a:solidFill>
                <a:cs typeface="+mn-ea"/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000" b="1">
                <a:cs typeface="+mn-ea"/>
                <a:sym typeface="+mn-lt"/>
              </a:rPr>
              <a:t>Your keyword</a:t>
            </a:r>
            <a:endParaRPr lang="zh-CN" altLang="en-US" sz="2000" b="1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3134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88436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45865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01175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A4CA56-C766-4643-9C49-0B5937DF92E1}" type="datetimeFigureOut">
              <a:rPr lang="zh-CN" altLang="en-US" smtClean="0"/>
              <a:t>2019/3/5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931A4B-E62A-4F8E-837E-E9B10A41F2C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1981200"/>
            <a:ext cx="12192000" cy="487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39435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4419600"/>
            <a:ext cx="12192000" cy="24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02164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 userDrawn="1"/>
        </p:nvSpPr>
        <p:spPr>
          <a:xfrm>
            <a:off x="0" y="0"/>
            <a:ext cx="12192000" cy="68580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 rot="10800000">
            <a:off x="0" y="0"/>
            <a:ext cx="12192000" cy="6858000"/>
          </a:xfrm>
          <a:prstGeom prst="triangle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68104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2107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9" r:id="rId3"/>
    <p:sldLayoutId id="2147483700" r:id="rId4"/>
    <p:sldLayoutId id="2147483701" r:id="rId5"/>
    <p:sldLayoutId id="2147483691" r:id="rId6"/>
    <p:sldLayoutId id="2147483692" r:id="rId7"/>
    <p:sldLayoutId id="2147483693" r:id="rId8"/>
    <p:sldLayoutId id="2147483694" r:id="rId9"/>
    <p:sldLayoutId id="2147483696" r:id="rId10"/>
    <p:sldLayoutId id="2147483697" r:id="rId11"/>
    <p:sldLayoutId id="2147483698" r:id="rId12"/>
    <p:sldLayoutId id="2147483703" r:id="rId13"/>
    <p:sldLayoutId id="2147483702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7390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680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字版面配置區 13">
            <a:extLst>
              <a:ext uri="{FF2B5EF4-FFF2-40B4-BE49-F238E27FC236}">
                <a16:creationId xmlns:a16="http://schemas.microsoft.com/office/drawing/2014/main" id="{89A63E6A-ADB6-453D-8130-22EE9A381E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1531" y="151576"/>
            <a:ext cx="3276600" cy="1089529"/>
          </a:xfrm>
        </p:spPr>
        <p:txBody>
          <a:bodyPr/>
          <a:lstStyle/>
          <a:p>
            <a:r>
              <a:rPr lang="zh-TW" altLang="en-US" sz="4800"/>
              <a:t>目錄</a:t>
            </a:r>
          </a:p>
        </p:txBody>
      </p:sp>
      <p:sp>
        <p:nvSpPr>
          <p:cNvPr id="31" name="文字版面配置區 3">
            <a:extLst>
              <a:ext uri="{FF2B5EF4-FFF2-40B4-BE49-F238E27FC236}">
                <a16:creationId xmlns:a16="http://schemas.microsoft.com/office/drawing/2014/main" id="{CE7CEFC1-602A-4551-B4FB-12F5F0C3CA19}"/>
              </a:ext>
            </a:extLst>
          </p:cNvPr>
          <p:cNvSpPr txBox="1">
            <a:spLocks/>
          </p:cNvSpPr>
          <p:nvPr/>
        </p:nvSpPr>
        <p:spPr>
          <a:xfrm>
            <a:off x="7543800" y="1310070"/>
            <a:ext cx="3294383" cy="6785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sz="3200">
                <a:solidFill>
                  <a:schemeClr val="accent1"/>
                </a:solidFill>
              </a:rPr>
              <a:t>研究動機與目標</a:t>
            </a:r>
          </a:p>
        </p:txBody>
      </p:sp>
      <p:sp>
        <p:nvSpPr>
          <p:cNvPr id="32" name="文字版面配置區 4">
            <a:extLst>
              <a:ext uri="{FF2B5EF4-FFF2-40B4-BE49-F238E27FC236}">
                <a16:creationId xmlns:a16="http://schemas.microsoft.com/office/drawing/2014/main" id="{42C2E8DC-8E99-4F3C-B082-BE329072CEA5}"/>
              </a:ext>
            </a:extLst>
          </p:cNvPr>
          <p:cNvSpPr txBox="1">
            <a:spLocks/>
          </p:cNvSpPr>
          <p:nvPr/>
        </p:nvSpPr>
        <p:spPr>
          <a:xfrm>
            <a:off x="6746498" y="1171570"/>
            <a:ext cx="88764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6600"/>
              <a:t>1</a:t>
            </a:r>
            <a:endParaRPr lang="zh-TW" altLang="en-US" sz="6600"/>
          </a:p>
        </p:txBody>
      </p:sp>
      <p:sp>
        <p:nvSpPr>
          <p:cNvPr id="33" name="文字版面配置區 5">
            <a:extLst>
              <a:ext uri="{FF2B5EF4-FFF2-40B4-BE49-F238E27FC236}">
                <a16:creationId xmlns:a16="http://schemas.microsoft.com/office/drawing/2014/main" id="{AFCFECC2-DDE3-4C37-BF01-3B11055D9542}"/>
              </a:ext>
            </a:extLst>
          </p:cNvPr>
          <p:cNvSpPr txBox="1">
            <a:spLocks/>
          </p:cNvSpPr>
          <p:nvPr/>
        </p:nvSpPr>
        <p:spPr>
          <a:xfrm>
            <a:off x="7660898" y="2501484"/>
            <a:ext cx="3180712" cy="6785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sz="3200">
                <a:solidFill>
                  <a:schemeClr val="accent1"/>
                </a:solidFill>
              </a:rPr>
              <a:t>系統架構</a:t>
            </a:r>
          </a:p>
        </p:txBody>
      </p:sp>
      <p:sp>
        <p:nvSpPr>
          <p:cNvPr id="34" name="文字版面配置區 6">
            <a:extLst>
              <a:ext uri="{FF2B5EF4-FFF2-40B4-BE49-F238E27FC236}">
                <a16:creationId xmlns:a16="http://schemas.microsoft.com/office/drawing/2014/main" id="{B4A77128-CFCE-4C4C-9D8F-6E97C5EB0E49}"/>
              </a:ext>
            </a:extLst>
          </p:cNvPr>
          <p:cNvSpPr txBox="1">
            <a:spLocks/>
          </p:cNvSpPr>
          <p:nvPr/>
        </p:nvSpPr>
        <p:spPr>
          <a:xfrm>
            <a:off x="6746498" y="2362984"/>
            <a:ext cx="88764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6600"/>
              <a:t>2</a:t>
            </a:r>
            <a:endParaRPr lang="zh-TW" altLang="en-US" sz="6600"/>
          </a:p>
        </p:txBody>
      </p:sp>
      <p:sp>
        <p:nvSpPr>
          <p:cNvPr id="35" name="文字版面配置區 8">
            <a:extLst>
              <a:ext uri="{FF2B5EF4-FFF2-40B4-BE49-F238E27FC236}">
                <a16:creationId xmlns:a16="http://schemas.microsoft.com/office/drawing/2014/main" id="{D4559EDA-7869-402E-8162-B4D8A5B28BCF}"/>
              </a:ext>
            </a:extLst>
          </p:cNvPr>
          <p:cNvSpPr txBox="1">
            <a:spLocks/>
          </p:cNvSpPr>
          <p:nvPr/>
        </p:nvSpPr>
        <p:spPr>
          <a:xfrm>
            <a:off x="6746498" y="3554398"/>
            <a:ext cx="88764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6600"/>
              <a:t>3</a:t>
            </a:r>
            <a:endParaRPr lang="zh-TW" altLang="en-US" sz="6600"/>
          </a:p>
        </p:txBody>
      </p:sp>
      <p:sp>
        <p:nvSpPr>
          <p:cNvPr id="36" name="文字版面配置區 9">
            <a:extLst>
              <a:ext uri="{FF2B5EF4-FFF2-40B4-BE49-F238E27FC236}">
                <a16:creationId xmlns:a16="http://schemas.microsoft.com/office/drawing/2014/main" id="{633D2F76-8AB4-48BF-ACA5-4D7A863B1A85}"/>
              </a:ext>
            </a:extLst>
          </p:cNvPr>
          <p:cNvSpPr txBox="1">
            <a:spLocks/>
          </p:cNvSpPr>
          <p:nvPr/>
        </p:nvSpPr>
        <p:spPr>
          <a:xfrm>
            <a:off x="7660898" y="4876158"/>
            <a:ext cx="3180712" cy="6785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sz="3200">
                <a:solidFill>
                  <a:schemeClr val="accent1"/>
                </a:solidFill>
              </a:rPr>
              <a:t>研究方法</a:t>
            </a:r>
            <a:endParaRPr lang="en-US" altLang="zh-TW" sz="3200">
              <a:solidFill>
                <a:schemeClr val="accent1"/>
              </a:solidFill>
            </a:endParaRPr>
          </a:p>
        </p:txBody>
      </p:sp>
      <p:sp>
        <p:nvSpPr>
          <p:cNvPr id="37" name="文字版面配置區 10">
            <a:extLst>
              <a:ext uri="{FF2B5EF4-FFF2-40B4-BE49-F238E27FC236}">
                <a16:creationId xmlns:a16="http://schemas.microsoft.com/office/drawing/2014/main" id="{39EE4414-CFDE-46DA-A21F-A26C4BA55C76}"/>
              </a:ext>
            </a:extLst>
          </p:cNvPr>
          <p:cNvSpPr txBox="1">
            <a:spLocks/>
          </p:cNvSpPr>
          <p:nvPr/>
        </p:nvSpPr>
        <p:spPr>
          <a:xfrm>
            <a:off x="6746498" y="4737658"/>
            <a:ext cx="88764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6600"/>
              <a:t>4</a:t>
            </a:r>
            <a:endParaRPr lang="zh-TW" altLang="en-US" sz="6600"/>
          </a:p>
        </p:txBody>
      </p:sp>
      <p:sp>
        <p:nvSpPr>
          <p:cNvPr id="38" name="文字版面配置區 11">
            <a:extLst>
              <a:ext uri="{FF2B5EF4-FFF2-40B4-BE49-F238E27FC236}">
                <a16:creationId xmlns:a16="http://schemas.microsoft.com/office/drawing/2014/main" id="{9B75E5D3-0F09-4B6A-9BF2-79253C0EFF9E}"/>
              </a:ext>
            </a:extLst>
          </p:cNvPr>
          <p:cNvSpPr txBox="1">
            <a:spLocks/>
          </p:cNvSpPr>
          <p:nvPr/>
        </p:nvSpPr>
        <p:spPr>
          <a:xfrm>
            <a:off x="7660898" y="6016978"/>
            <a:ext cx="4043422" cy="6785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>
                <a:solidFill>
                  <a:schemeClr val="accent1"/>
                </a:solidFill>
              </a:rPr>
              <a:t>目前困境與</a:t>
            </a:r>
            <a:r>
              <a:rPr lang="zh-TW" sz="3200">
                <a:solidFill>
                  <a:schemeClr val="accent1"/>
                </a:solidFill>
              </a:rPr>
              <a:t>未來展望</a:t>
            </a:r>
            <a:endParaRPr lang="en-US" altLang="zh-TW" sz="3200">
              <a:solidFill>
                <a:schemeClr val="accent1"/>
              </a:solidFill>
            </a:endParaRPr>
          </a:p>
        </p:txBody>
      </p:sp>
      <p:sp>
        <p:nvSpPr>
          <p:cNvPr id="39" name="文字版面配置區 12">
            <a:extLst>
              <a:ext uri="{FF2B5EF4-FFF2-40B4-BE49-F238E27FC236}">
                <a16:creationId xmlns:a16="http://schemas.microsoft.com/office/drawing/2014/main" id="{0F0AD7C1-B1A4-4E91-9FAB-7364117F2BAC}"/>
              </a:ext>
            </a:extLst>
          </p:cNvPr>
          <p:cNvSpPr txBox="1">
            <a:spLocks/>
          </p:cNvSpPr>
          <p:nvPr/>
        </p:nvSpPr>
        <p:spPr>
          <a:xfrm>
            <a:off x="6746498" y="5878478"/>
            <a:ext cx="88764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6600"/>
              <a:t>5</a:t>
            </a:r>
            <a:endParaRPr lang="zh-TW" altLang="en-US" sz="6600"/>
          </a:p>
        </p:txBody>
      </p:sp>
      <p:sp>
        <p:nvSpPr>
          <p:cNvPr id="40" name="文字版面配置區 15">
            <a:extLst>
              <a:ext uri="{FF2B5EF4-FFF2-40B4-BE49-F238E27FC236}">
                <a16:creationId xmlns:a16="http://schemas.microsoft.com/office/drawing/2014/main" id="{6955573A-4E76-4830-9649-C59A1167E21C}"/>
              </a:ext>
            </a:extLst>
          </p:cNvPr>
          <p:cNvSpPr txBox="1">
            <a:spLocks/>
          </p:cNvSpPr>
          <p:nvPr/>
        </p:nvSpPr>
        <p:spPr>
          <a:xfrm>
            <a:off x="7660898" y="3692898"/>
            <a:ext cx="3941822" cy="6785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>
                <a:solidFill>
                  <a:schemeClr val="accent1"/>
                </a:solidFill>
              </a:rPr>
              <a:t>開發環境與感測元件</a:t>
            </a:r>
            <a:endParaRPr lang="zh-TW" altLang="zh-TW" sz="32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72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330116" y="2771741"/>
            <a:ext cx="2257929" cy="1335920"/>
            <a:chOff x="5330116" y="2771741"/>
            <a:chExt cx="2257929" cy="1335920"/>
          </a:xfrm>
          <a:solidFill>
            <a:schemeClr val="accent2"/>
          </a:solidFill>
        </p:grpSpPr>
        <p:sp>
          <p:nvSpPr>
            <p:cNvPr id="6" name="直角三角形 5"/>
            <p:cNvSpPr/>
            <p:nvPr/>
          </p:nvSpPr>
          <p:spPr>
            <a:xfrm rot="1800000">
              <a:off x="5343050" y="2771741"/>
              <a:ext cx="2244995" cy="133592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矩形 7"/>
            <p:cNvSpPr>
              <a:spLocks noChangeArrowheads="1"/>
            </p:cNvSpPr>
            <p:nvPr/>
          </p:nvSpPr>
          <p:spPr bwMode="auto">
            <a:xfrm rot="1800000">
              <a:off x="5330116" y="3237416"/>
              <a:ext cx="95410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感知層</a:t>
              </a:r>
              <a:endPara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343007" y="4897980"/>
            <a:ext cx="2244995" cy="1486491"/>
            <a:chOff x="5343007" y="4897980"/>
            <a:chExt cx="2244995" cy="1486491"/>
          </a:xfrm>
          <a:solidFill>
            <a:schemeClr val="accent1"/>
          </a:solidFill>
        </p:grpSpPr>
        <p:sp>
          <p:nvSpPr>
            <p:cNvPr id="5" name="直角三角形 4"/>
            <p:cNvSpPr/>
            <p:nvPr/>
          </p:nvSpPr>
          <p:spPr>
            <a:xfrm rot="8990440">
              <a:off x="5343007" y="5048551"/>
              <a:ext cx="2244995" cy="133592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矩形 7"/>
            <p:cNvSpPr>
              <a:spLocks noChangeArrowheads="1"/>
            </p:cNvSpPr>
            <p:nvPr/>
          </p:nvSpPr>
          <p:spPr bwMode="auto">
            <a:xfrm rot="19800000" flipH="1">
              <a:off x="6328408" y="4897980"/>
              <a:ext cx="95410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網路層</a:t>
              </a:r>
              <a:endPara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823494" y="3454296"/>
            <a:ext cx="1335962" cy="2244994"/>
            <a:chOff x="3823494" y="3454296"/>
            <a:chExt cx="1335962" cy="2244994"/>
          </a:xfrm>
          <a:solidFill>
            <a:schemeClr val="accent3"/>
          </a:solidFill>
        </p:grpSpPr>
        <p:sp>
          <p:nvSpPr>
            <p:cNvPr id="4" name="直角三角形 3"/>
            <p:cNvSpPr/>
            <p:nvPr/>
          </p:nvSpPr>
          <p:spPr>
            <a:xfrm rot="16200000">
              <a:off x="3368957" y="3908833"/>
              <a:ext cx="2244994" cy="133592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矩形 7"/>
            <p:cNvSpPr>
              <a:spLocks noChangeArrowheads="1"/>
            </p:cNvSpPr>
            <p:nvPr/>
          </p:nvSpPr>
          <p:spPr bwMode="auto">
            <a:xfrm flipH="1">
              <a:off x="4205349" y="5036549"/>
              <a:ext cx="95410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應用層</a:t>
              </a:r>
              <a:endPara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3" name="矩形 7"/>
          <p:cNvSpPr>
            <a:spLocks noChangeArrowheads="1"/>
          </p:cNvSpPr>
          <p:nvPr/>
        </p:nvSpPr>
        <p:spPr bwMode="auto">
          <a:xfrm rot="3600000">
            <a:off x="5749580" y="2936470"/>
            <a:ext cx="141577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cs typeface="+mn-ea"/>
                <a:sym typeface="+mn-lt"/>
              </a:rPr>
              <a:t>負責蒐集各項數據</a:t>
            </a:r>
            <a:endParaRPr kumimoji="0" lang="zh-CN" altLang="en-US" sz="1200" b="1" i="0" u="none" strike="noStrike" kern="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矩形 7"/>
          <p:cNvSpPr>
            <a:spLocks noChangeArrowheads="1"/>
          </p:cNvSpPr>
          <p:nvPr/>
        </p:nvSpPr>
        <p:spPr bwMode="auto">
          <a:xfrm>
            <a:off x="5800355" y="5736681"/>
            <a:ext cx="17235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感知層與應用層的橋樑</a:t>
            </a:r>
            <a:endParaRPr kumimoji="0" lang="zh-CN" altLang="en-US" sz="1200" b="1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矩形 7"/>
          <p:cNvSpPr>
            <a:spLocks noChangeArrowheads="1"/>
          </p:cNvSpPr>
          <p:nvPr/>
        </p:nvSpPr>
        <p:spPr bwMode="auto">
          <a:xfrm rot="18050583">
            <a:off x="3060682" y="4645529"/>
            <a:ext cx="218521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cs typeface="+mn-ea"/>
                <a:sym typeface="+mn-lt"/>
              </a:rPr>
              <a:t>將數據轉換成給使用者的介面</a:t>
            </a:r>
            <a:endParaRPr kumimoji="0" lang="zh-CN" altLang="en-US" sz="1200" b="1" i="0" u="none" strike="noStrike" kern="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642391" y="2459118"/>
            <a:ext cx="3500209" cy="908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400">
              <a:lnSpc>
                <a:spcPct val="130000"/>
              </a:lnSpc>
              <a:defRPr/>
            </a:pPr>
            <a:r>
              <a:rPr lang="zh-TW" altLang="en-US" sz="1400" ker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負責蒐集氨氣、</a:t>
            </a:r>
            <a:r>
              <a:rPr lang="en-US" altLang="zh-TW" sz="1400" ker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PM2.5</a:t>
            </a:r>
            <a:r>
              <a:rPr lang="zh-TW" altLang="en-US" sz="1400" ker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、溫濕度、衛生紙使用狀況等數據資料，並透過</a:t>
            </a:r>
            <a:r>
              <a:rPr lang="en-US" altLang="zh-TW" sz="1400" ker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WIFI</a:t>
            </a:r>
            <a:r>
              <a:rPr lang="zh-TW" altLang="en-US" sz="1400" ker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模組上傳至雲端資料庫。</a:t>
            </a: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642391" y="1961427"/>
            <a:ext cx="3141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zh-TW" altLang="en-US" sz="1600" b="1" kern="0" dirty="0">
                <a:solidFill>
                  <a:schemeClr val="accent2"/>
                </a:solidFill>
                <a:cs typeface="+mn-ea"/>
                <a:sym typeface="+mn-lt"/>
              </a:rPr>
              <a:t>臭味偵測盒</a:t>
            </a:r>
            <a:endParaRPr lang="zh-CN" altLang="en-US" sz="1600" b="1" kern="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20" name="TextBox 18"/>
          <p:cNvSpPr txBox="1"/>
          <p:nvPr/>
        </p:nvSpPr>
        <p:spPr>
          <a:xfrm>
            <a:off x="7771639" y="5158051"/>
            <a:ext cx="3505961" cy="908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400">
              <a:lnSpc>
                <a:spcPct val="130000"/>
              </a:lnSpc>
              <a:defRPr/>
            </a:pPr>
            <a:r>
              <a:rPr lang="zh-TW" altLang="en-US" sz="1400" ker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將以上收集到的資料做簡單的分析，當氨氣指數過高、</a:t>
            </a:r>
            <a:r>
              <a:rPr lang="en-US" altLang="zh-TW" sz="1400" ker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PM2.5</a:t>
            </a:r>
            <a:r>
              <a:rPr lang="zh-TW" altLang="en-US" sz="1400" ker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數值故高、衛生紙將使用殆盡，等狀況即通知手機端發出警告。</a:t>
            </a: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771639" y="4660360"/>
            <a:ext cx="31415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Thing Speak</a:t>
            </a:r>
            <a:r>
              <a:rPr kumimoji="0" lang="zh-TW" altLang="en-US" sz="1600" b="1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endParaRPr kumimoji="0" lang="en-US" altLang="zh-TW" sz="1600" b="1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網頁資料庫</a:t>
            </a:r>
            <a:endParaRPr kumimoji="0" lang="zh-CN" altLang="en-US" sz="1600" b="1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TextBox 18"/>
          <p:cNvSpPr txBox="1"/>
          <p:nvPr/>
        </p:nvSpPr>
        <p:spPr>
          <a:xfrm>
            <a:off x="1001339" y="3560170"/>
            <a:ext cx="3394774" cy="908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400">
              <a:lnSpc>
                <a:spcPct val="130000"/>
              </a:lnSpc>
              <a:defRPr/>
            </a:pPr>
            <a:r>
              <a:rPr lang="zh-TW" altLang="en-US" sz="1400" kern="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手機應用端可即時監控各項環境數據，數值超標時發出通知，提醒清潔人員前去打掃。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254516" y="3053008"/>
            <a:ext cx="3141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cs typeface="+mn-ea"/>
                <a:sym typeface="+mn-lt"/>
              </a:rPr>
              <a:t>應用手機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cs typeface="+mn-ea"/>
                <a:sym typeface="+mn-lt"/>
              </a:rPr>
              <a:t>APP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4236370" y="341365"/>
            <a:ext cx="3141597" cy="420552"/>
          </a:xfrm>
        </p:spPr>
        <p:txBody>
          <a:bodyPr/>
          <a:lstStyle/>
          <a:p>
            <a:r>
              <a:rPr lang="en-US" altLang="zh-CN"/>
              <a:t>IOT</a:t>
            </a:r>
            <a:r>
              <a:rPr lang="zh-TW" altLang="en-US"/>
              <a:t>物聯網的三層架構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65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F1A1C221-A24A-4CF2-A6D3-8988526CE33A}"/>
              </a:ext>
            </a:extLst>
          </p:cNvPr>
          <p:cNvSpPr txBox="1">
            <a:spLocks/>
          </p:cNvSpPr>
          <p:nvPr/>
        </p:nvSpPr>
        <p:spPr>
          <a:xfrm>
            <a:off x="3350818" y="827186"/>
            <a:ext cx="10018713" cy="17525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dirty="0"/>
              <a:t>應用層介紹 手機</a:t>
            </a:r>
            <a:r>
              <a:rPr lang="en-US" altLang="zh-TW" dirty="0"/>
              <a:t>APP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AA353DA-C098-4554-95BE-D80A540BAB96}"/>
              </a:ext>
            </a:extLst>
          </p:cNvPr>
          <p:cNvSpPr txBox="1"/>
          <p:nvPr/>
        </p:nvSpPr>
        <p:spPr>
          <a:xfrm>
            <a:off x="5236368" y="2093118"/>
            <a:ext cx="6422228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400" dirty="0">
                <a:latin typeface="+mj-lt"/>
                <a:ea typeface="+mj-ea"/>
                <a:cs typeface="+mj-cs"/>
              </a:rPr>
              <a:t>手機</a:t>
            </a:r>
            <a:r>
              <a:rPr lang="en-US" altLang="zh-TW" sz="2400" dirty="0">
                <a:latin typeface="+mj-lt"/>
                <a:ea typeface="+mj-ea"/>
                <a:cs typeface="+mj-cs"/>
              </a:rPr>
              <a:t>APP</a:t>
            </a:r>
            <a:r>
              <a:rPr lang="zh-TW" altLang="en-US" sz="2400" dirty="0">
                <a:latin typeface="+mj-lt"/>
                <a:ea typeface="+mj-ea"/>
                <a:cs typeface="+mj-cs"/>
              </a:rPr>
              <a:t>可從雲端資料庫提取資料</a:t>
            </a:r>
            <a:endParaRPr lang="en-US" altLang="zh-TW" sz="2400" dirty="0">
              <a:latin typeface="+mj-lt"/>
              <a:ea typeface="+mj-ea"/>
              <a:cs typeface="+mj-cs"/>
            </a:endParaRPr>
          </a:p>
          <a:p>
            <a:r>
              <a:rPr lang="zh-TW" altLang="en-US" sz="2400" dirty="0">
                <a:latin typeface="+mj-lt"/>
                <a:ea typeface="+mj-ea"/>
                <a:cs typeface="+mj-cs"/>
              </a:rPr>
              <a:t>並即時監控各項環境數據</a:t>
            </a:r>
            <a:endParaRPr lang="en-US" altLang="zh-TW" sz="2400" dirty="0">
              <a:latin typeface="+mj-lt"/>
              <a:ea typeface="+mj-ea"/>
              <a:cs typeface="+mj-cs"/>
            </a:endParaRPr>
          </a:p>
          <a:p>
            <a:r>
              <a:rPr lang="zh-TW" altLang="en-US" sz="2400" dirty="0">
                <a:latin typeface="+mj-lt"/>
                <a:ea typeface="+mj-ea"/>
                <a:cs typeface="+mj-cs"/>
              </a:rPr>
              <a:t>當某環境數值超標及發出警告予以通知</a:t>
            </a:r>
          </a:p>
        </p:txBody>
      </p:sp>
      <p:pic>
        <p:nvPicPr>
          <p:cNvPr id="8" name="圖片 7" descr="一張含有 監視器, 手機, 螢幕擷取畫面, 電子用品 的圖片&#10;&#10;自動產生的描述">
            <a:extLst>
              <a:ext uri="{FF2B5EF4-FFF2-40B4-BE49-F238E27FC236}">
                <a16:creationId xmlns:a16="http://schemas.microsoft.com/office/drawing/2014/main" id="{4DF413D3-FA45-4A28-9A2E-6A0483196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32" y="64496"/>
            <a:ext cx="3632338" cy="672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62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D308AE6-A876-4B18-A8E6-9A7E04B74434}"/>
              </a:ext>
            </a:extLst>
          </p:cNvPr>
          <p:cNvSpPr/>
          <p:nvPr/>
        </p:nvSpPr>
        <p:spPr>
          <a:xfrm>
            <a:off x="5699558" y="4663440"/>
            <a:ext cx="1137920" cy="66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F96E5E5-53DB-41B6-A81D-BDD9D65D70EB}"/>
              </a:ext>
            </a:extLst>
          </p:cNvPr>
          <p:cNvSpPr txBox="1"/>
          <p:nvPr/>
        </p:nvSpPr>
        <p:spPr>
          <a:xfrm>
            <a:off x="4618671" y="90236"/>
            <a:ext cx="2954655" cy="742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360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系統架</a:t>
            </a:r>
            <a:r>
              <a:rPr lang="zh-TW" altLang="en-US" sz="3600" kern="0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構總結</a:t>
            </a:r>
            <a:endParaRPr lang="zh-TW" altLang="en-US" kern="0">
              <a:solidFill>
                <a:srgbClr val="2683C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8258556-E43D-493A-ADDA-8EE04440F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827" y="525294"/>
            <a:ext cx="6383885" cy="624247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91AFA41-6F0F-461C-B908-9A1F90781B10}"/>
              </a:ext>
            </a:extLst>
          </p:cNvPr>
          <p:cNvSpPr txBox="1"/>
          <p:nvPr/>
        </p:nvSpPr>
        <p:spPr>
          <a:xfrm>
            <a:off x="6268518" y="975360"/>
            <a:ext cx="2954655" cy="81631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700" b="1" kern="0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當環境數值異常即通知</a:t>
            </a:r>
            <a:endParaRPr lang="en-US" altLang="zh-TW" sz="1700" b="1" kern="0">
              <a:solidFill>
                <a:srgbClr val="2683C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700" b="1" kern="0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環境清潔人員前去打掃</a:t>
            </a:r>
          </a:p>
        </p:txBody>
      </p:sp>
    </p:spTree>
    <p:extLst>
      <p:ext uri="{BB962C8B-B14F-4D97-AF65-F5344CB8AC3E}">
        <p14:creationId xmlns:p14="http://schemas.microsoft.com/office/powerpoint/2010/main" val="307862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3">
            <a:extLst>
              <a:ext uri="{FF2B5EF4-FFF2-40B4-BE49-F238E27FC236}">
                <a16:creationId xmlns:a16="http://schemas.microsoft.com/office/drawing/2014/main" id="{E8CA46A0-AEF1-4EC8-BACF-42B54FC43AAD}"/>
              </a:ext>
            </a:extLst>
          </p:cNvPr>
          <p:cNvSpPr txBox="1">
            <a:spLocks/>
          </p:cNvSpPr>
          <p:nvPr/>
        </p:nvSpPr>
        <p:spPr>
          <a:xfrm>
            <a:off x="3982064" y="2750480"/>
            <a:ext cx="5906654" cy="9715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800">
                <a:solidFill>
                  <a:schemeClr val="accent1"/>
                </a:solidFill>
              </a:rPr>
              <a:t>開發環境與感測元件</a:t>
            </a:r>
            <a:endParaRPr lang="zh-TW" sz="4800">
              <a:solidFill>
                <a:schemeClr val="accent1"/>
              </a:solidFill>
            </a:endParaRPr>
          </a:p>
        </p:txBody>
      </p:sp>
      <p:sp>
        <p:nvSpPr>
          <p:cNvPr id="6" name="文字版面配置區 4">
            <a:extLst>
              <a:ext uri="{FF2B5EF4-FFF2-40B4-BE49-F238E27FC236}">
                <a16:creationId xmlns:a16="http://schemas.microsoft.com/office/drawing/2014/main" id="{F8CA3128-B823-4581-B45A-0D3764825C7B}"/>
              </a:ext>
            </a:extLst>
          </p:cNvPr>
          <p:cNvSpPr txBox="1">
            <a:spLocks/>
          </p:cNvSpPr>
          <p:nvPr/>
        </p:nvSpPr>
        <p:spPr>
          <a:xfrm>
            <a:off x="2639645" y="2289393"/>
            <a:ext cx="1591492" cy="200362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3800"/>
              <a:t>3</a:t>
            </a:r>
            <a:endParaRPr lang="zh-TW" altLang="en-US" sz="13800"/>
          </a:p>
        </p:txBody>
      </p:sp>
    </p:spTree>
    <p:extLst>
      <p:ext uri="{BB962C8B-B14F-4D97-AF65-F5344CB8AC3E}">
        <p14:creationId xmlns:p14="http://schemas.microsoft.com/office/powerpoint/2010/main" val="90782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785360" y="365125"/>
            <a:ext cx="3538508" cy="634115"/>
          </a:xfrm>
          <a:prstGeom prst="rect">
            <a:avLst/>
          </a:prstGeom>
        </p:spPr>
        <p:txBody>
          <a:bodyPr/>
          <a:lstStyle/>
          <a:p>
            <a:r>
              <a:rPr lang="zh-TW" altLang="en-US" sz="3200" dirty="0">
                <a:cs typeface="+mn-ea"/>
                <a:sym typeface="+mn-lt"/>
              </a:rPr>
              <a:t>開發環境</a:t>
            </a:r>
            <a:r>
              <a:rPr lang="en-US" altLang="zh-TW" sz="3200" dirty="0">
                <a:cs typeface="+mn-ea"/>
                <a:sym typeface="+mn-lt"/>
              </a:rPr>
              <a:t>(1/3)</a:t>
            </a:r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790414" y="2214385"/>
            <a:ext cx="2448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en-US" altLang="zh-CN" sz="4000" b="1" kern="0">
                <a:solidFill>
                  <a:schemeClr val="accent5"/>
                </a:solidFill>
                <a:cs typeface="+mn-ea"/>
                <a:sym typeface="+mn-lt"/>
              </a:rPr>
              <a:t>Arduino</a:t>
            </a:r>
            <a:endParaRPr kumimoji="0" lang="zh-CN" altLang="en-US" sz="4000" b="1" i="0" u="none" strike="noStrike" kern="0" cap="none" spc="0" normalizeH="0" baseline="0" noProof="0">
              <a:ln>
                <a:noFill/>
              </a:ln>
              <a:solidFill>
                <a:schemeClr val="accent5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859680" y="5413461"/>
            <a:ext cx="1890949" cy="49496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en-US" altLang="zh-TW" sz="2000" b="1" kern="0">
                <a:solidFill>
                  <a:schemeClr val="bg1"/>
                </a:solidFill>
                <a:cs typeface="+mn-ea"/>
                <a:sym typeface="+mn-lt"/>
              </a:rPr>
              <a:t>OPEN SOURCE</a:t>
            </a: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524368F2-A9DA-476C-A82B-F60B7C3AD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47" y="2830831"/>
            <a:ext cx="4774717" cy="2904619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5777331" y="2830831"/>
            <a:ext cx="4452519" cy="2582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lnSpc>
                <a:spcPct val="130000"/>
              </a:lnSpc>
              <a:defRPr/>
            </a:pPr>
            <a:r>
              <a:rPr lang="en-US" altLang="zh-TW" kern="0">
                <a:solidFill>
                  <a:schemeClr val="bg1"/>
                </a:solidFill>
                <a:cs typeface="+mn-ea"/>
                <a:sym typeface="+mn-lt"/>
              </a:rPr>
              <a:t>Arduino</a:t>
            </a:r>
            <a:r>
              <a:rPr lang="zh-TW" altLang="en-US" kern="0">
                <a:solidFill>
                  <a:schemeClr val="bg1"/>
                </a:solidFill>
                <a:cs typeface="+mn-ea"/>
                <a:sym typeface="+mn-lt"/>
              </a:rPr>
              <a:t>的軟體和硬體都是開放源碼，開發環境和電路設計圖都可以在網路上免費找到，但是要符合創用</a:t>
            </a:r>
            <a:r>
              <a:rPr lang="en-US" altLang="zh-TW" kern="0">
                <a:solidFill>
                  <a:schemeClr val="bg1"/>
                </a:solidFill>
                <a:cs typeface="+mn-ea"/>
                <a:sym typeface="+mn-lt"/>
              </a:rPr>
              <a:t>CC</a:t>
            </a:r>
            <a:r>
              <a:rPr lang="zh-TW" altLang="en-US" kern="0">
                <a:solidFill>
                  <a:schemeClr val="bg1"/>
                </a:solidFill>
                <a:cs typeface="+mn-ea"/>
                <a:sym typeface="+mn-lt"/>
              </a:rPr>
              <a:t>授權條款。</a:t>
            </a:r>
          </a:p>
          <a:p>
            <a:pPr lvl="0" defTabSz="914400">
              <a:lnSpc>
                <a:spcPct val="130000"/>
              </a:lnSpc>
              <a:defRPr/>
            </a:pPr>
            <a:r>
              <a:rPr lang="en-US" altLang="zh-TW" kern="0">
                <a:solidFill>
                  <a:schemeClr val="bg1"/>
                </a:solidFill>
                <a:cs typeface="+mn-ea"/>
                <a:sym typeface="+mn-lt"/>
              </a:rPr>
              <a:t>Arduino</a:t>
            </a:r>
            <a:r>
              <a:rPr lang="zh-TW" altLang="en-US" kern="0">
                <a:solidFill>
                  <a:schemeClr val="bg1"/>
                </a:solidFill>
                <a:cs typeface="+mn-ea"/>
                <a:sym typeface="+mn-lt"/>
              </a:rPr>
              <a:t>在網路上有非常多軟硬體的資料與程式碼可供查詢，也有很多人會將自己的作品放到網路上分享，所以就算是初學者也可以在短時間內做出自己所想要的作品。</a:t>
            </a:r>
          </a:p>
        </p:txBody>
      </p:sp>
    </p:spTree>
    <p:extLst>
      <p:ext uri="{BB962C8B-B14F-4D97-AF65-F5344CB8AC3E}">
        <p14:creationId xmlns:p14="http://schemas.microsoft.com/office/powerpoint/2010/main" val="112043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785360" y="365125"/>
            <a:ext cx="3538508" cy="634115"/>
          </a:xfrm>
          <a:prstGeom prst="rect">
            <a:avLst/>
          </a:prstGeom>
        </p:spPr>
        <p:txBody>
          <a:bodyPr/>
          <a:lstStyle/>
          <a:p>
            <a:r>
              <a:rPr lang="zh-TW" altLang="en-US" sz="3200" dirty="0">
                <a:cs typeface="+mn-ea"/>
                <a:sym typeface="+mn-lt"/>
              </a:rPr>
              <a:t>開發環境</a:t>
            </a:r>
            <a:r>
              <a:rPr lang="en-US" altLang="zh-TW" sz="3200" dirty="0">
                <a:cs typeface="+mn-ea"/>
                <a:sym typeface="+mn-lt"/>
              </a:rPr>
              <a:t>(2/3)</a:t>
            </a:r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55248" y="2476888"/>
            <a:ext cx="3212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en-US" altLang="zh-CN" sz="4000" b="1" kern="0">
                <a:solidFill>
                  <a:schemeClr val="accent5"/>
                </a:solidFill>
                <a:cs typeface="+mn-ea"/>
                <a:sym typeface="+mn-lt"/>
              </a:rPr>
              <a:t>Thing Speak</a:t>
            </a:r>
            <a:endParaRPr kumimoji="0" lang="zh-CN" altLang="en-US" sz="4000" b="1" i="0" u="none" strike="noStrike" kern="0" cap="none" spc="0" normalizeH="0" baseline="0" noProof="0">
              <a:ln>
                <a:noFill/>
              </a:ln>
              <a:solidFill>
                <a:schemeClr val="accent5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42165" y="3093334"/>
            <a:ext cx="4452519" cy="222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400">
              <a:lnSpc>
                <a:spcPct val="130000"/>
              </a:lnSpc>
              <a:defRPr/>
            </a:pPr>
            <a:r>
              <a:rPr lang="en-US" altLang="zh-CN" kern="0" err="1">
                <a:solidFill>
                  <a:schemeClr val="bg1"/>
                </a:solidFill>
                <a:cs typeface="+mn-ea"/>
                <a:sym typeface="+mn-lt"/>
              </a:rPr>
              <a:t>ThingSpeak</a:t>
            </a:r>
            <a:r>
              <a:rPr lang="zh-CN" altLang="en-US" kern="0">
                <a:solidFill>
                  <a:schemeClr val="bg1"/>
                </a:solidFill>
                <a:cs typeface="+mn-ea"/>
                <a:sym typeface="+mn-lt"/>
              </a:rPr>
              <a:t>是一項免費網路服務，讓您在雲端收集並存儲感測器資料並開發物聯網應用。</a:t>
            </a:r>
            <a:r>
              <a:rPr lang="en-US" altLang="zh-CN" kern="0" err="1">
                <a:solidFill>
                  <a:schemeClr val="bg1"/>
                </a:solidFill>
                <a:cs typeface="+mn-ea"/>
                <a:sym typeface="+mn-lt"/>
              </a:rPr>
              <a:t>ThingSpeak</a:t>
            </a:r>
            <a:r>
              <a:rPr lang="zh-CN" altLang="en-US" kern="0">
                <a:solidFill>
                  <a:schemeClr val="bg1"/>
                </a:solidFill>
                <a:cs typeface="+mn-ea"/>
                <a:sym typeface="+mn-lt"/>
              </a:rPr>
              <a:t>網路服務也能讓您進行線上測試並處理資料。傳感器資料可以從</a:t>
            </a:r>
            <a:r>
              <a:rPr lang="en-US" altLang="zh-CN" kern="0">
                <a:solidFill>
                  <a:schemeClr val="bg1"/>
                </a:solidFill>
                <a:cs typeface="+mn-ea"/>
                <a:sym typeface="+mn-lt"/>
              </a:rPr>
              <a:t>Arduino</a:t>
            </a:r>
            <a:r>
              <a:rPr lang="zh-CN" altLang="en-US" kern="0">
                <a:solidFill>
                  <a:schemeClr val="bg1"/>
                </a:solidFill>
                <a:cs typeface="+mn-ea"/>
                <a:sym typeface="+mn-lt"/>
              </a:rPr>
              <a:t>，樹莓派，</a:t>
            </a:r>
            <a:r>
              <a:rPr lang="en-US" altLang="zh-CN" kern="0" err="1">
                <a:solidFill>
                  <a:schemeClr val="bg1"/>
                </a:solidFill>
                <a:cs typeface="+mn-ea"/>
                <a:sym typeface="+mn-lt"/>
              </a:rPr>
              <a:t>BeagleBone</a:t>
            </a:r>
            <a:r>
              <a:rPr lang="en-US" altLang="zh-CN" kern="0">
                <a:solidFill>
                  <a:schemeClr val="bg1"/>
                </a:solidFill>
                <a:cs typeface="+mn-ea"/>
                <a:sym typeface="+mn-lt"/>
              </a:rPr>
              <a:t> Black</a:t>
            </a:r>
            <a:r>
              <a:rPr lang="zh-CN" altLang="en-US" kern="0">
                <a:solidFill>
                  <a:schemeClr val="bg1"/>
                </a:solidFill>
                <a:cs typeface="+mn-ea"/>
                <a:sym typeface="+mn-lt"/>
              </a:rPr>
              <a:t>及其他硬體傳輸到</a:t>
            </a:r>
            <a:r>
              <a:rPr lang="en-US" altLang="zh-CN" kern="0" err="1">
                <a:solidFill>
                  <a:schemeClr val="bg1"/>
                </a:solidFill>
                <a:cs typeface="+mn-ea"/>
                <a:sym typeface="+mn-lt"/>
              </a:rPr>
              <a:t>ThingSpeak</a:t>
            </a:r>
            <a:r>
              <a:rPr lang="zh-CN" altLang="en-US" kern="0">
                <a:solidFill>
                  <a:schemeClr val="bg1"/>
                </a:solidFill>
                <a:cs typeface="+mn-ea"/>
                <a:sym typeface="+mn-lt"/>
              </a:rPr>
              <a:t>。</a:t>
            </a: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24514" y="5502991"/>
            <a:ext cx="2114612" cy="49496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簡單的網路分析</a:t>
            </a: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050" name="Picture 2" descr="ãThingspeakãçåçæå°çµæ">
            <a:extLst>
              <a:ext uri="{FF2B5EF4-FFF2-40B4-BE49-F238E27FC236}">
                <a16:creationId xmlns:a16="http://schemas.microsoft.com/office/drawing/2014/main" id="{4E1F0F4B-2470-4210-9FAA-F61F9343A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00497"/>
            <a:ext cx="5140752" cy="359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645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785360" y="365125"/>
            <a:ext cx="3538508" cy="634115"/>
          </a:xfrm>
          <a:prstGeom prst="rect">
            <a:avLst/>
          </a:prstGeom>
        </p:spPr>
        <p:txBody>
          <a:bodyPr/>
          <a:lstStyle/>
          <a:p>
            <a:r>
              <a:rPr lang="zh-TW" altLang="en-US" sz="3200" dirty="0">
                <a:cs typeface="+mn-ea"/>
                <a:sym typeface="+mn-lt"/>
              </a:rPr>
              <a:t>開發環境</a:t>
            </a:r>
            <a:r>
              <a:rPr lang="en-US" altLang="zh-TW" sz="3200" dirty="0">
                <a:cs typeface="+mn-ea"/>
                <a:sym typeface="+mn-lt"/>
              </a:rPr>
              <a:t>(3/3)</a:t>
            </a:r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790413" y="2214385"/>
            <a:ext cx="6511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en-US" altLang="zh-CN" sz="3600" b="1" kern="0">
                <a:solidFill>
                  <a:schemeClr val="accent5"/>
                </a:solidFill>
                <a:cs typeface="+mn-ea"/>
                <a:sym typeface="+mn-lt"/>
              </a:rPr>
              <a:t>Android Studio</a:t>
            </a:r>
            <a:r>
              <a:rPr lang="zh-TW" altLang="en-US" sz="3600" b="1" kern="0">
                <a:solidFill>
                  <a:schemeClr val="accent5"/>
                </a:solidFill>
                <a:cs typeface="+mn-ea"/>
                <a:sym typeface="+mn-lt"/>
              </a:rPr>
              <a:t> </a:t>
            </a:r>
            <a:r>
              <a:rPr lang="en-US" altLang="zh-TW" sz="3600" b="1" kern="0">
                <a:solidFill>
                  <a:schemeClr val="accent5"/>
                </a:solidFill>
                <a:cs typeface="+mn-ea"/>
                <a:sym typeface="+mn-lt"/>
              </a:rPr>
              <a:t>APP</a:t>
            </a:r>
            <a:r>
              <a:rPr lang="zh-TW" altLang="en-US" sz="3600" b="1" kern="0">
                <a:solidFill>
                  <a:schemeClr val="accent5"/>
                </a:solidFill>
                <a:cs typeface="+mn-ea"/>
                <a:sym typeface="+mn-lt"/>
              </a:rPr>
              <a:t>開發工具</a:t>
            </a:r>
            <a:endParaRPr kumimoji="0" lang="zh-CN" altLang="en-US" sz="3600" b="1" i="0" u="none" strike="noStrike" kern="0" cap="none" spc="0" normalizeH="0" baseline="0" noProof="0">
              <a:ln>
                <a:noFill/>
              </a:ln>
              <a:solidFill>
                <a:schemeClr val="accent5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777331" y="2830831"/>
            <a:ext cx="4452519" cy="2942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400">
              <a:lnSpc>
                <a:spcPct val="130000"/>
              </a:lnSpc>
              <a:defRPr/>
            </a:pPr>
            <a:r>
              <a:rPr lang="en-US" altLang="zh-TW" kern="0">
                <a:solidFill>
                  <a:schemeClr val="bg1"/>
                </a:solidFill>
                <a:cs typeface="+mn-ea"/>
                <a:sym typeface="+mn-lt"/>
              </a:rPr>
              <a:t>Android Studio</a:t>
            </a:r>
            <a:r>
              <a:rPr lang="zh-TW" altLang="en-US" kern="0">
                <a:solidFill>
                  <a:schemeClr val="bg1"/>
                </a:solidFill>
                <a:cs typeface="+mn-ea"/>
                <a:sym typeface="+mn-lt"/>
              </a:rPr>
              <a:t>是餘</a:t>
            </a:r>
            <a:r>
              <a:rPr lang="en-US" altLang="zh-TW" kern="0">
                <a:solidFill>
                  <a:schemeClr val="bg1"/>
                </a:solidFill>
                <a:cs typeface="+mn-ea"/>
                <a:sym typeface="+mn-lt"/>
              </a:rPr>
              <a:t>2013</a:t>
            </a:r>
            <a:r>
              <a:rPr lang="zh-TW" altLang="en-US" kern="0">
                <a:solidFill>
                  <a:schemeClr val="bg1"/>
                </a:solidFill>
                <a:cs typeface="+mn-ea"/>
                <a:sym typeface="+mn-lt"/>
              </a:rPr>
              <a:t>年的</a:t>
            </a:r>
            <a:r>
              <a:rPr lang="en-US" altLang="zh-TW" kern="0">
                <a:solidFill>
                  <a:schemeClr val="bg1"/>
                </a:solidFill>
                <a:cs typeface="+mn-ea"/>
                <a:sym typeface="+mn-lt"/>
              </a:rPr>
              <a:t>5</a:t>
            </a:r>
            <a:r>
              <a:rPr lang="zh-TW" altLang="en-US" kern="0">
                <a:solidFill>
                  <a:schemeClr val="bg1"/>
                </a:solidFill>
                <a:cs typeface="+mn-ea"/>
                <a:sym typeface="+mn-lt"/>
              </a:rPr>
              <a:t>月</a:t>
            </a:r>
            <a:r>
              <a:rPr lang="en-US" altLang="zh-TW" kern="0">
                <a:solidFill>
                  <a:schemeClr val="bg1"/>
                </a:solidFill>
                <a:cs typeface="+mn-ea"/>
                <a:sym typeface="+mn-lt"/>
              </a:rPr>
              <a:t>16</a:t>
            </a:r>
            <a:r>
              <a:rPr lang="zh-TW" altLang="en-US" kern="0">
                <a:solidFill>
                  <a:schemeClr val="bg1"/>
                </a:solidFill>
                <a:cs typeface="+mn-ea"/>
                <a:sym typeface="+mn-lt"/>
              </a:rPr>
              <a:t>日由</a:t>
            </a:r>
            <a:r>
              <a:rPr lang="en-US" altLang="zh-TW" kern="0">
                <a:solidFill>
                  <a:schemeClr val="bg1"/>
                </a:solidFill>
                <a:cs typeface="+mn-ea"/>
                <a:sym typeface="+mn-lt"/>
              </a:rPr>
              <a:t>Google</a:t>
            </a:r>
            <a:r>
              <a:rPr lang="zh-TW" altLang="en-US" kern="0">
                <a:solidFill>
                  <a:schemeClr val="bg1"/>
                </a:solidFill>
                <a:cs typeface="+mn-ea"/>
                <a:sym typeface="+mn-lt"/>
              </a:rPr>
              <a:t>所發布的</a:t>
            </a:r>
            <a:r>
              <a:rPr lang="en-US" altLang="zh-TW" kern="0">
                <a:solidFill>
                  <a:schemeClr val="bg1"/>
                </a:solidFill>
                <a:cs typeface="+mn-ea"/>
                <a:sym typeface="+mn-lt"/>
              </a:rPr>
              <a:t>Android</a:t>
            </a:r>
            <a:r>
              <a:rPr lang="zh-TW" altLang="en-US" kern="0">
                <a:solidFill>
                  <a:schemeClr val="bg1"/>
                </a:solidFill>
                <a:cs typeface="+mn-ea"/>
                <a:sym typeface="+mn-lt"/>
              </a:rPr>
              <a:t>開發軟體，繼</a:t>
            </a:r>
            <a:r>
              <a:rPr lang="en-US" altLang="zh-TW" kern="0">
                <a:solidFill>
                  <a:schemeClr val="bg1"/>
                </a:solidFill>
                <a:cs typeface="+mn-ea"/>
                <a:sym typeface="+mn-lt"/>
              </a:rPr>
              <a:t>Android Studio</a:t>
            </a:r>
            <a:r>
              <a:rPr lang="zh-TW" altLang="en-US" kern="0">
                <a:solidFill>
                  <a:schemeClr val="bg1"/>
                </a:solidFill>
                <a:cs typeface="+mn-ea"/>
                <a:sym typeface="+mn-lt"/>
              </a:rPr>
              <a:t>之前早已有</a:t>
            </a:r>
            <a:r>
              <a:rPr lang="en-US" altLang="zh-TW" kern="0">
                <a:solidFill>
                  <a:schemeClr val="bg1"/>
                </a:solidFill>
                <a:cs typeface="+mn-ea"/>
                <a:sym typeface="+mn-lt"/>
              </a:rPr>
              <a:t>Eclipse</a:t>
            </a:r>
            <a:r>
              <a:rPr lang="zh-TW" altLang="en-US" kern="0">
                <a:solidFill>
                  <a:schemeClr val="bg1"/>
                </a:solidFill>
                <a:cs typeface="+mn-ea"/>
                <a:sym typeface="+mn-lt"/>
              </a:rPr>
              <a:t>開發平台，由於</a:t>
            </a:r>
            <a:r>
              <a:rPr lang="en-US" altLang="zh-TW" kern="0">
                <a:solidFill>
                  <a:schemeClr val="bg1"/>
                </a:solidFill>
                <a:cs typeface="+mn-ea"/>
                <a:sym typeface="+mn-lt"/>
              </a:rPr>
              <a:t>Eclipse</a:t>
            </a:r>
            <a:r>
              <a:rPr lang="zh-TW" altLang="en-US" kern="0">
                <a:solidFill>
                  <a:schemeClr val="bg1"/>
                </a:solidFill>
                <a:cs typeface="+mn-ea"/>
                <a:sym typeface="+mn-lt"/>
              </a:rPr>
              <a:t>的開發平台並非專為</a:t>
            </a:r>
            <a:r>
              <a:rPr lang="en-US" altLang="zh-TW" kern="0">
                <a:solidFill>
                  <a:schemeClr val="bg1"/>
                </a:solidFill>
                <a:cs typeface="+mn-ea"/>
                <a:sym typeface="+mn-lt"/>
              </a:rPr>
              <a:t>Android</a:t>
            </a:r>
            <a:r>
              <a:rPr lang="zh-TW" altLang="en-US" kern="0">
                <a:solidFill>
                  <a:schemeClr val="bg1"/>
                </a:solidFill>
                <a:cs typeface="+mn-ea"/>
                <a:sym typeface="+mn-lt"/>
              </a:rPr>
              <a:t>而生，因此在</a:t>
            </a:r>
            <a:r>
              <a:rPr lang="en-US" altLang="zh-TW" kern="0">
                <a:solidFill>
                  <a:schemeClr val="bg1"/>
                </a:solidFill>
                <a:cs typeface="+mn-ea"/>
                <a:sym typeface="+mn-lt"/>
              </a:rPr>
              <a:t>Layout</a:t>
            </a:r>
            <a:r>
              <a:rPr lang="zh-TW" altLang="en-US" kern="0">
                <a:solidFill>
                  <a:schemeClr val="bg1"/>
                </a:solidFill>
                <a:cs typeface="+mn-ea"/>
                <a:sym typeface="+mn-lt"/>
              </a:rPr>
              <a:t>布局上並不太方便，因此</a:t>
            </a:r>
            <a:r>
              <a:rPr lang="en-US" altLang="zh-TW" kern="0">
                <a:solidFill>
                  <a:schemeClr val="bg1"/>
                </a:solidFill>
                <a:cs typeface="+mn-ea"/>
                <a:sym typeface="+mn-lt"/>
              </a:rPr>
              <a:t>Android Studio</a:t>
            </a:r>
            <a:r>
              <a:rPr lang="zh-TW" altLang="en-US" kern="0">
                <a:solidFill>
                  <a:schemeClr val="bg1"/>
                </a:solidFill>
                <a:cs typeface="+mn-ea"/>
                <a:sym typeface="+mn-lt"/>
              </a:rPr>
              <a:t>其方便的視覺化布局，與其</a:t>
            </a:r>
            <a:r>
              <a:rPr lang="en-US" altLang="zh-TW" kern="0">
                <a:solidFill>
                  <a:schemeClr val="bg1"/>
                </a:solidFill>
                <a:cs typeface="+mn-ea"/>
                <a:sym typeface="+mn-lt"/>
              </a:rPr>
              <a:t>Android SDK</a:t>
            </a:r>
            <a:r>
              <a:rPr lang="zh-TW" altLang="en-US" kern="0">
                <a:solidFill>
                  <a:schemeClr val="bg1"/>
                </a:solidFill>
                <a:cs typeface="+mn-ea"/>
                <a:sym typeface="+mn-lt"/>
              </a:rPr>
              <a:t>的管理器，更讓其開發環境從多種開發器中脫穎而出。</a:t>
            </a: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777331" y="5773560"/>
            <a:ext cx="1890949" cy="49496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b="1" kern="0">
                <a:solidFill>
                  <a:schemeClr val="bg1"/>
                </a:solidFill>
                <a:cs typeface="+mn-ea"/>
                <a:sym typeface="+mn-lt"/>
              </a:rPr>
              <a:t>主流開發平台</a:t>
            </a: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21E73796-B36E-4B27-99C5-45FEE5601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95" y="3618421"/>
            <a:ext cx="2753135" cy="2753135"/>
          </a:xfrm>
          <a:prstGeom prst="rect">
            <a:avLst/>
          </a:prstGeom>
        </p:spPr>
      </p:pic>
      <p:grpSp>
        <p:nvGrpSpPr>
          <p:cNvPr id="25" name="群組 24">
            <a:extLst>
              <a:ext uri="{FF2B5EF4-FFF2-40B4-BE49-F238E27FC236}">
                <a16:creationId xmlns:a16="http://schemas.microsoft.com/office/drawing/2014/main" id="{F1B44A3E-9885-48EC-BBF8-D012216D694C}"/>
              </a:ext>
            </a:extLst>
          </p:cNvPr>
          <p:cNvGrpSpPr/>
          <p:nvPr/>
        </p:nvGrpSpPr>
        <p:grpSpPr>
          <a:xfrm>
            <a:off x="2253910" y="2411673"/>
            <a:ext cx="3050003" cy="1402179"/>
            <a:chOff x="1559704" y="2231738"/>
            <a:chExt cx="4018571" cy="1875934"/>
          </a:xfrm>
        </p:grpSpPr>
        <p:sp>
          <p:nvSpPr>
            <p:cNvPr id="24" name="想法泡泡: 雲朵 23">
              <a:extLst>
                <a:ext uri="{FF2B5EF4-FFF2-40B4-BE49-F238E27FC236}">
                  <a16:creationId xmlns:a16="http://schemas.microsoft.com/office/drawing/2014/main" id="{E36A7182-A07D-4AB0-9C18-7D6590F09509}"/>
                </a:ext>
              </a:extLst>
            </p:cNvPr>
            <p:cNvSpPr/>
            <p:nvPr/>
          </p:nvSpPr>
          <p:spPr>
            <a:xfrm>
              <a:off x="1559704" y="2231738"/>
              <a:ext cx="4018571" cy="1875934"/>
            </a:xfrm>
            <a:prstGeom prst="cloud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TW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060CF2D-D006-4EDF-B6C9-426F26896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2614" y="2577918"/>
              <a:ext cx="2924739" cy="11800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338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3456461" y="365126"/>
            <a:ext cx="5159918" cy="87568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zh-TW" altLang="en-US" sz="4800" b="1">
                <a:solidFill>
                  <a:schemeClr val="bg1"/>
                </a:solidFill>
                <a:cs typeface="+mn-ea"/>
                <a:sym typeface="+mn-lt"/>
              </a:rPr>
              <a:t>主要感測元件</a:t>
            </a:r>
            <a:endParaRPr lang="zh-CN" altLang="en-US" sz="4800" b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TextBox 18"/>
          <p:cNvSpPr txBox="1"/>
          <p:nvPr/>
        </p:nvSpPr>
        <p:spPr>
          <a:xfrm>
            <a:off x="967545" y="5258020"/>
            <a:ext cx="2406110" cy="137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400">
              <a:lnSpc>
                <a:spcPct val="130000"/>
              </a:lnSpc>
              <a:defRPr/>
            </a:pPr>
            <a:r>
              <a:rPr lang="zh-TW" altLang="en-US" sz="1300" ker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當</a:t>
            </a:r>
            <a:r>
              <a:rPr lang="en-US" altLang="zh-TW" sz="1300" ker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MQ135</a:t>
            </a:r>
            <a:r>
              <a:rPr lang="zh-TW" altLang="en-US" sz="1300" ker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遇到氨氣時，感測器的電導率隨空氣中氨氣濃度的增加而增大。即可將電導率的變化轉換為與氨氣濃度相對應的輸出信號。</a:t>
            </a:r>
            <a:endParaRPr kumimoji="0" lang="zh-CN" altLang="en-US" sz="13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62804" y="4620196"/>
            <a:ext cx="2246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cs typeface="+mn-ea"/>
                <a:sym typeface="+mn-lt"/>
              </a:rPr>
              <a:t>氨氣探測氣</a:t>
            </a:r>
            <a:endParaRPr kumimoji="0" lang="en-US" altLang="zh-TW" sz="1800" b="1" i="0" u="none" strike="noStrike" kern="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cs typeface="+mn-ea"/>
                <a:sym typeface="+mn-lt"/>
              </a:rPr>
              <a:t>MQ135</a:t>
            </a: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TextBox 18"/>
          <p:cNvSpPr txBox="1"/>
          <p:nvPr/>
        </p:nvSpPr>
        <p:spPr>
          <a:xfrm>
            <a:off x="3694708" y="5258020"/>
            <a:ext cx="2406110" cy="137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400">
              <a:lnSpc>
                <a:spcPct val="130000"/>
              </a:lnSpc>
              <a:defRPr/>
            </a:pPr>
            <a:r>
              <a:rPr lang="zh-TW" altLang="en-US" sz="1300" ker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光學傳感系統的灰塵傳感器。它可以檢測空氣中灰塵的反射光。此外，它還可以通過輸出電壓的脈沖模式來區分煙霧和室內灰塵。</a:t>
            </a:r>
            <a:endParaRPr kumimoji="0" lang="zh-CN" altLang="en-US" sz="13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74537" y="4620196"/>
            <a:ext cx="2246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cs typeface="+mn-ea"/>
                <a:sym typeface="+mn-lt"/>
              </a:rPr>
              <a:t>PM2.5</a:t>
            </a:r>
            <a:r>
              <a:rPr kumimoji="0" lang="zh-TW" altLang="en-US" sz="1800" b="1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cs typeface="+mn-ea"/>
                <a:sym typeface="+mn-lt"/>
              </a:rPr>
              <a:t>探測器</a:t>
            </a:r>
            <a:endParaRPr kumimoji="0" lang="en-US" altLang="zh-TW" sz="1800" b="1" i="0" u="none" strike="noStrike" kern="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cs typeface="+mn-ea"/>
              <a:sym typeface="+mn-lt"/>
            </a:endParaRPr>
          </a:p>
          <a:p>
            <a:pPr lvl="0" algn="ctr" defTabSz="914400">
              <a:defRPr/>
            </a:pPr>
            <a:r>
              <a:rPr lang="en-US" altLang="zh-CN" b="1" kern="0">
                <a:solidFill>
                  <a:schemeClr val="accent2"/>
                </a:solidFill>
                <a:cs typeface="+mn-ea"/>
                <a:sym typeface="+mn-lt"/>
              </a:rPr>
              <a:t>GP2Y1010AU0F</a:t>
            </a: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6421871" y="5258020"/>
            <a:ext cx="2406110" cy="111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400">
              <a:lnSpc>
                <a:spcPct val="130000"/>
              </a:lnSpc>
              <a:defRPr/>
            </a:pPr>
            <a:r>
              <a:rPr lang="zh-TW" altLang="en-US" sz="1300" ker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感測溫度與濕度來輸出數位訊號的複合感測器，以官方的數據其溫濕度測量精度為</a:t>
            </a:r>
            <a:r>
              <a:rPr lang="en-US" altLang="zh-TW" sz="1300" ker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±1%RH,</a:t>
            </a:r>
            <a:r>
              <a:rPr lang="zh-TW" altLang="en-US" sz="1300" ker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溫度測量精度為</a:t>
            </a:r>
            <a:r>
              <a:rPr lang="en-US" altLang="zh-TW" sz="1300" ker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±0.2℃</a:t>
            </a:r>
            <a:r>
              <a:rPr lang="zh-TW" altLang="en-US" sz="1300" ker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。</a:t>
            </a:r>
            <a:endParaRPr kumimoji="0" lang="zh-CN" altLang="en-US" sz="13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501700" y="4611689"/>
            <a:ext cx="2246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kumimoji="0" lang="zh-TW" altLang="en-US" sz="1800" b="1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cs typeface="+mn-ea"/>
                <a:sym typeface="+mn-lt"/>
              </a:rPr>
              <a:t>溫溼度探測器</a:t>
            </a:r>
            <a:endParaRPr kumimoji="0" lang="en-US" altLang="zh-TW" sz="1800" b="1" i="0" u="none" strike="noStrike" kern="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cs typeface="+mn-ea"/>
              <a:sym typeface="+mn-lt"/>
            </a:endParaRPr>
          </a:p>
          <a:p>
            <a:pPr lvl="0" algn="ctr" defTabSz="914400">
              <a:defRPr/>
            </a:pPr>
            <a:r>
              <a:rPr lang="en-US" altLang="zh-TW" b="1" kern="0">
                <a:solidFill>
                  <a:schemeClr val="accent2"/>
                </a:solidFill>
                <a:cs typeface="+mn-ea"/>
                <a:sym typeface="+mn-lt"/>
              </a:rPr>
              <a:t>DHT22</a:t>
            </a: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TextBox 18"/>
          <p:cNvSpPr txBox="1"/>
          <p:nvPr/>
        </p:nvSpPr>
        <p:spPr>
          <a:xfrm>
            <a:off x="9032919" y="5258020"/>
            <a:ext cx="2406110" cy="1110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400">
              <a:lnSpc>
                <a:spcPct val="130000"/>
              </a:lnSpc>
              <a:defRPr/>
            </a:pPr>
            <a:r>
              <a:rPr lang="zh-TW" altLang="en-US" sz="1300" ker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超音波感測器是由超音波發射器、接收器和控制電路所組成。藉由超聲波的反彈時間來計算相對距離。</a:t>
            </a:r>
            <a:endParaRPr kumimoji="0" lang="zh-CN" altLang="en-US" sz="13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112748" y="4620196"/>
            <a:ext cx="2246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zh-TW" altLang="en-US" b="1" kern="0">
                <a:solidFill>
                  <a:schemeClr val="accent2"/>
                </a:solidFill>
                <a:cs typeface="+mn-ea"/>
                <a:sym typeface="+mn-lt"/>
              </a:rPr>
              <a:t>超音波感測器</a:t>
            </a:r>
            <a:endParaRPr lang="en-US" altLang="zh-TW" b="1" kern="0">
              <a:solidFill>
                <a:schemeClr val="accent2"/>
              </a:solidFill>
              <a:cs typeface="+mn-ea"/>
              <a:sym typeface="+mn-lt"/>
            </a:endParaRPr>
          </a:p>
          <a:p>
            <a:pPr lvl="0" algn="ctr" defTabSz="914400">
              <a:defRPr/>
            </a:pPr>
            <a:r>
              <a:rPr lang="en-US" altLang="zh-CN" b="1" kern="0">
                <a:solidFill>
                  <a:schemeClr val="accent2"/>
                </a:solidFill>
                <a:cs typeface="+mn-ea"/>
                <a:sym typeface="+mn-lt"/>
              </a:rPr>
              <a:t>HC-SR04</a:t>
            </a: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826496" y="2402975"/>
            <a:ext cx="2177225" cy="163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547449" y="2402975"/>
            <a:ext cx="2185814" cy="163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9276991" y="2405014"/>
            <a:ext cx="2185815" cy="163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1087733" y="2383032"/>
            <a:ext cx="2195035" cy="165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12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3">
            <a:extLst>
              <a:ext uri="{FF2B5EF4-FFF2-40B4-BE49-F238E27FC236}">
                <a16:creationId xmlns:a16="http://schemas.microsoft.com/office/drawing/2014/main" id="{E8CA46A0-AEF1-4EC8-BACF-42B54FC43AAD}"/>
              </a:ext>
            </a:extLst>
          </p:cNvPr>
          <p:cNvSpPr txBox="1">
            <a:spLocks/>
          </p:cNvSpPr>
          <p:nvPr/>
        </p:nvSpPr>
        <p:spPr>
          <a:xfrm>
            <a:off x="3982064" y="2750480"/>
            <a:ext cx="5906654" cy="10814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dirty="0">
                <a:solidFill>
                  <a:schemeClr val="accent1"/>
                </a:solidFill>
              </a:rPr>
              <a:t>實際照片</a:t>
            </a:r>
            <a:endParaRPr lang="zh-TW" sz="5400" dirty="0">
              <a:solidFill>
                <a:schemeClr val="accent1"/>
              </a:solidFill>
            </a:endParaRPr>
          </a:p>
        </p:txBody>
      </p:sp>
      <p:sp>
        <p:nvSpPr>
          <p:cNvPr id="6" name="文字版面配置區 4">
            <a:extLst>
              <a:ext uri="{FF2B5EF4-FFF2-40B4-BE49-F238E27FC236}">
                <a16:creationId xmlns:a16="http://schemas.microsoft.com/office/drawing/2014/main" id="{F8CA3128-B823-4581-B45A-0D3764825C7B}"/>
              </a:ext>
            </a:extLst>
          </p:cNvPr>
          <p:cNvSpPr txBox="1">
            <a:spLocks/>
          </p:cNvSpPr>
          <p:nvPr/>
        </p:nvSpPr>
        <p:spPr>
          <a:xfrm>
            <a:off x="2639645" y="2289393"/>
            <a:ext cx="1591492" cy="200362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3800"/>
              <a:t>4</a:t>
            </a:r>
            <a:endParaRPr lang="zh-TW" altLang="en-US" sz="13800"/>
          </a:p>
        </p:txBody>
      </p:sp>
    </p:spTree>
    <p:extLst>
      <p:ext uri="{BB962C8B-B14F-4D97-AF65-F5344CB8AC3E}">
        <p14:creationId xmlns:p14="http://schemas.microsoft.com/office/powerpoint/2010/main" val="196485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FE3F6163-4271-43D9-8A53-8C3B321F6DF9}"/>
              </a:ext>
            </a:extLst>
          </p:cNvPr>
          <p:cNvSpPr txBox="1"/>
          <p:nvPr/>
        </p:nvSpPr>
        <p:spPr>
          <a:xfrm>
            <a:off x="642996" y="4571216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+mn-lt"/>
              </a:rPr>
              <a:t>臭味偵測盒</a:t>
            </a:r>
          </a:p>
        </p:txBody>
      </p:sp>
      <p:pic>
        <p:nvPicPr>
          <p:cNvPr id="5" name="圖片 4" descr="一張含有 室內, 桌 的圖片&#10;&#10;自動產生的描述">
            <a:extLst>
              <a:ext uri="{FF2B5EF4-FFF2-40B4-BE49-F238E27FC236}">
                <a16:creationId xmlns:a16="http://schemas.microsoft.com/office/drawing/2014/main" id="{51630052-0A53-4E1A-AA1A-4F851A09BC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76" r="23064"/>
          <a:stretch/>
        </p:blipFill>
        <p:spPr>
          <a:xfrm>
            <a:off x="321628" y="320511"/>
            <a:ext cx="3794760" cy="393097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95B91E1-5AA8-4641-A9DD-AA5C71A48B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64" r="2" b="19968"/>
          <a:stretch/>
        </p:blipFill>
        <p:spPr>
          <a:xfrm>
            <a:off x="4198385" y="320511"/>
            <a:ext cx="3794760" cy="393097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338009B-8B6F-4C8E-BD64-E9F50EE100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945" r="6995"/>
          <a:stretch/>
        </p:blipFill>
        <p:spPr>
          <a:xfrm>
            <a:off x="8075142" y="320511"/>
            <a:ext cx="3794760" cy="393097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188E89-AF78-40F6-B787-E9BD9C6256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4DFF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32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3">
            <a:extLst>
              <a:ext uri="{FF2B5EF4-FFF2-40B4-BE49-F238E27FC236}">
                <a16:creationId xmlns:a16="http://schemas.microsoft.com/office/drawing/2014/main" id="{E8CA46A0-AEF1-4EC8-BACF-42B54FC43AAD}"/>
              </a:ext>
            </a:extLst>
          </p:cNvPr>
          <p:cNvSpPr txBox="1">
            <a:spLocks/>
          </p:cNvSpPr>
          <p:nvPr/>
        </p:nvSpPr>
        <p:spPr>
          <a:xfrm>
            <a:off x="3982064" y="2750480"/>
            <a:ext cx="5906654" cy="10814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sz="5400">
                <a:solidFill>
                  <a:schemeClr val="accent1"/>
                </a:solidFill>
              </a:rPr>
              <a:t>研究動機與目標</a:t>
            </a:r>
          </a:p>
        </p:txBody>
      </p:sp>
      <p:sp>
        <p:nvSpPr>
          <p:cNvPr id="6" name="文字版面配置區 4">
            <a:extLst>
              <a:ext uri="{FF2B5EF4-FFF2-40B4-BE49-F238E27FC236}">
                <a16:creationId xmlns:a16="http://schemas.microsoft.com/office/drawing/2014/main" id="{F8CA3128-B823-4581-B45A-0D3764825C7B}"/>
              </a:ext>
            </a:extLst>
          </p:cNvPr>
          <p:cNvSpPr txBox="1">
            <a:spLocks/>
          </p:cNvSpPr>
          <p:nvPr/>
        </p:nvSpPr>
        <p:spPr>
          <a:xfrm>
            <a:off x="2639645" y="2289393"/>
            <a:ext cx="1591492" cy="200362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3800"/>
              <a:t>1</a:t>
            </a:r>
            <a:endParaRPr lang="zh-TW" altLang="en-US" sz="13800"/>
          </a:p>
        </p:txBody>
      </p:sp>
    </p:spTree>
    <p:extLst>
      <p:ext uri="{BB962C8B-B14F-4D97-AF65-F5344CB8AC3E}">
        <p14:creationId xmlns:p14="http://schemas.microsoft.com/office/powerpoint/2010/main" val="255343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28B29462-BECD-4194-88E8-51B55F644A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44313" y="525383"/>
            <a:ext cx="5703374" cy="756663"/>
          </a:xfrm>
        </p:spPr>
        <p:txBody>
          <a:bodyPr/>
          <a:lstStyle/>
          <a:p>
            <a:pPr algn="ctr"/>
            <a:r>
              <a:rPr lang="zh-TW" altLang="en-US" sz="3600" dirty="0"/>
              <a:t>網頁資料庫 </a:t>
            </a:r>
            <a:r>
              <a:rPr lang="en-US" altLang="zh-TW" sz="3600" dirty="0"/>
              <a:t>Thing Speak</a:t>
            </a:r>
            <a:endParaRPr lang="zh-TW" altLang="en-US" sz="36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7D75813-2784-4107-96E2-F9B72CD63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38" y="1366887"/>
            <a:ext cx="11319241" cy="534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2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578C056-A60F-48D6-954E-5A5629FB46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94559" y="5949773"/>
            <a:ext cx="4402882" cy="420552"/>
          </a:xfrm>
        </p:spPr>
        <p:txBody>
          <a:bodyPr/>
          <a:lstStyle/>
          <a:p>
            <a:pPr algn="ctr"/>
            <a:r>
              <a:rPr lang="zh-TW" altLang="en-US" sz="4800" dirty="0">
                <a:solidFill>
                  <a:schemeClr val="tx1"/>
                </a:solidFill>
              </a:rPr>
              <a:t>手機應用</a:t>
            </a:r>
            <a:r>
              <a:rPr lang="en-US" altLang="zh-TW" sz="4800" dirty="0">
                <a:solidFill>
                  <a:schemeClr val="tx1"/>
                </a:solidFill>
              </a:rPr>
              <a:t>APP</a:t>
            </a:r>
            <a:endParaRPr lang="zh-TW" altLang="en-US" sz="4800" dirty="0">
              <a:solidFill>
                <a:schemeClr val="tx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0FE9577-15C1-4661-A62D-8EF7FCFB0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454" y="270858"/>
            <a:ext cx="3048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39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3">
            <a:extLst>
              <a:ext uri="{FF2B5EF4-FFF2-40B4-BE49-F238E27FC236}">
                <a16:creationId xmlns:a16="http://schemas.microsoft.com/office/drawing/2014/main" id="{E8CA46A0-AEF1-4EC8-BACF-42B54FC43AAD}"/>
              </a:ext>
            </a:extLst>
          </p:cNvPr>
          <p:cNvSpPr txBox="1">
            <a:spLocks/>
          </p:cNvSpPr>
          <p:nvPr/>
        </p:nvSpPr>
        <p:spPr>
          <a:xfrm>
            <a:off x="3237346" y="2695497"/>
            <a:ext cx="5906654" cy="11914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6000" dirty="0">
                <a:solidFill>
                  <a:schemeClr val="accent1"/>
                </a:solidFill>
              </a:rPr>
              <a:t>      心得</a:t>
            </a:r>
            <a:endParaRPr lang="zh-TW" sz="6000" dirty="0">
              <a:solidFill>
                <a:schemeClr val="accent1"/>
              </a:solidFill>
            </a:endParaRPr>
          </a:p>
        </p:txBody>
      </p:sp>
      <p:sp>
        <p:nvSpPr>
          <p:cNvPr id="6" name="文字版面配置區 4">
            <a:extLst>
              <a:ext uri="{FF2B5EF4-FFF2-40B4-BE49-F238E27FC236}">
                <a16:creationId xmlns:a16="http://schemas.microsoft.com/office/drawing/2014/main" id="{F8CA3128-B823-4581-B45A-0D3764825C7B}"/>
              </a:ext>
            </a:extLst>
          </p:cNvPr>
          <p:cNvSpPr txBox="1">
            <a:spLocks/>
          </p:cNvSpPr>
          <p:nvPr/>
        </p:nvSpPr>
        <p:spPr>
          <a:xfrm>
            <a:off x="2639645" y="2289393"/>
            <a:ext cx="1591492" cy="200362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3800"/>
              <a:t>5</a:t>
            </a:r>
            <a:endParaRPr lang="zh-TW" altLang="en-US" sz="13800"/>
          </a:p>
        </p:txBody>
      </p:sp>
    </p:spTree>
    <p:extLst>
      <p:ext uri="{BB962C8B-B14F-4D97-AF65-F5344CB8AC3E}">
        <p14:creationId xmlns:p14="http://schemas.microsoft.com/office/powerpoint/2010/main" val="328181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14700" y="3429000"/>
            <a:ext cx="68199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THAN</a:t>
            </a:r>
            <a:r>
              <a:rPr kumimoji="0" lang="en-US" altLang="zh-CN" sz="88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cs typeface="+mn-ea"/>
                <a:sym typeface="+mn-lt"/>
              </a:rPr>
              <a:t>K</a:t>
            </a:r>
            <a:r>
              <a:rPr kumimoji="0" lang="en-US" altLang="zh-CN" sz="8800" b="0" i="0" u="none" strike="noStrike" kern="0" cap="none" spc="0" normalizeH="0" baseline="0" noProof="0">
                <a:ln>
                  <a:noFill/>
                </a:ln>
                <a:solidFill>
                  <a:srgbClr val="157E9F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en-US" altLang="zh-CN" sz="88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cs typeface="+mn-ea"/>
                <a:sym typeface="+mn-lt"/>
              </a:rPr>
              <a:t>YOU</a:t>
            </a:r>
            <a:endParaRPr kumimoji="0" lang="zh-CN" altLang="en-US" sz="8800" b="0" i="0" u="none" strike="noStrike" kern="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54617" y="1897609"/>
            <a:ext cx="46827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8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感謝</a:t>
            </a:r>
            <a:r>
              <a:rPr kumimoji="0" lang="zh-TW" altLang="en-US" sz="88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cs typeface="+mn-ea"/>
                <a:sym typeface="+mn-lt"/>
              </a:rPr>
              <a:t>聆聽</a:t>
            </a:r>
            <a:endParaRPr kumimoji="0" lang="zh-CN" altLang="en-US" sz="8800" b="0" i="0" u="none" strike="noStrike" kern="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336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97A116AC-2835-4B5B-8E5F-7778AF86F728}"/>
              </a:ext>
            </a:extLst>
          </p:cNvPr>
          <p:cNvSpPr txBox="1"/>
          <p:nvPr/>
        </p:nvSpPr>
        <p:spPr>
          <a:xfrm>
            <a:off x="2200542" y="215244"/>
            <a:ext cx="7790915" cy="882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TW" altLang="en-US" sz="4400" b="1" ker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你上廁所時是否曾有以下困擾</a:t>
            </a:r>
            <a:r>
              <a:rPr kumimoji="1" lang="en-US" altLang="zh-TW" sz="4400" b="1" ker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?</a:t>
            </a:r>
            <a:endParaRPr kumimoji="1" lang="zh-TW" altLang="en-US" sz="4400" b="1" kern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AC0EA02-B61B-4235-929E-7E1568DA8F5C}"/>
              </a:ext>
            </a:extLst>
          </p:cNvPr>
          <p:cNvSpPr txBox="1"/>
          <p:nvPr/>
        </p:nvSpPr>
        <p:spPr>
          <a:xfrm>
            <a:off x="741680" y="5120638"/>
            <a:ext cx="2875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廁所環境</a:t>
            </a:r>
            <a:endParaRPr lang="en-US" altLang="zh-TW" sz="36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髒亂不堪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54DE45F-E9E1-4FCD-A230-FA19F72E864E}"/>
              </a:ext>
            </a:extLst>
          </p:cNvPr>
          <p:cNvSpPr txBox="1"/>
          <p:nvPr/>
        </p:nvSpPr>
        <p:spPr>
          <a:xfrm>
            <a:off x="4658360" y="5120640"/>
            <a:ext cx="2875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廁所臭味</a:t>
            </a:r>
            <a:endParaRPr lang="en-US" altLang="zh-TW" sz="36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撲鼻而來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8FF0962-6D02-4FFA-95B9-3979DAAC2FF0}"/>
              </a:ext>
            </a:extLst>
          </p:cNvPr>
          <p:cNvSpPr txBox="1"/>
          <p:nvPr/>
        </p:nvSpPr>
        <p:spPr>
          <a:xfrm>
            <a:off x="8575040" y="5120639"/>
            <a:ext cx="2875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上完大號</a:t>
            </a:r>
            <a:endParaRPr lang="en-US" altLang="zh-TW" sz="36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沒衛生紙</a:t>
            </a:r>
          </a:p>
        </p:txBody>
      </p:sp>
      <p:pic>
        <p:nvPicPr>
          <p:cNvPr id="1028" name="Picture 4" descr="ãå»æé«äºãçåçæå°çµæ">
            <a:extLst>
              <a:ext uri="{FF2B5EF4-FFF2-40B4-BE49-F238E27FC236}">
                <a16:creationId xmlns:a16="http://schemas.microsoft.com/office/drawing/2014/main" id="{F2AA126D-010C-4EB6-92F4-735E8F609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80" y="1493520"/>
            <a:ext cx="3230561" cy="3149600"/>
          </a:xfrm>
          <a:prstGeom prst="rect">
            <a:avLst/>
          </a:prstGeom>
          <a:noFill/>
          <a:effectLst>
            <a:softEdge rad="31750"/>
          </a:effectLst>
          <a:scene3d>
            <a:camera prst="perspectiveFron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ãè­å³ãçåçæå°çµæ">
            <a:extLst>
              <a:ext uri="{FF2B5EF4-FFF2-40B4-BE49-F238E27FC236}">
                <a16:creationId xmlns:a16="http://schemas.microsoft.com/office/drawing/2014/main" id="{1643CE3F-BD8C-47DF-849E-20260164D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718" y="1463357"/>
            <a:ext cx="3230562" cy="3209925"/>
          </a:xfrm>
          <a:prstGeom prst="rect">
            <a:avLst/>
          </a:prstGeom>
          <a:noFill/>
          <a:effectLst>
            <a:softEdge rad="31750"/>
          </a:effectLst>
          <a:scene3d>
            <a:camera prst="perspectiveFron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ãæ²è¡çç´ãçåçæå°çµæ">
            <a:extLst>
              <a:ext uri="{FF2B5EF4-FFF2-40B4-BE49-F238E27FC236}">
                <a16:creationId xmlns:a16="http://schemas.microsoft.com/office/drawing/2014/main" id="{55A43274-60F6-4D98-A2AD-C68F105DF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18" y="1493520"/>
            <a:ext cx="3219898" cy="3149600"/>
          </a:xfrm>
          <a:prstGeom prst="rect">
            <a:avLst/>
          </a:prstGeom>
          <a:noFill/>
          <a:effectLst>
            <a:softEdge rad="31750"/>
          </a:effectLst>
          <a:scene3d>
            <a:camera prst="perspectiveFron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96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TW" altLang="en-US" sz="4000">
                <a:cs typeface="+mn-ea"/>
                <a:sym typeface="+mn-lt"/>
              </a:rPr>
              <a:t>研究動機</a:t>
            </a:r>
            <a:endParaRPr lang="zh-CN" altLang="en-US" sz="4000"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790414" y="2214385"/>
            <a:ext cx="2448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000" b="1" i="0" u="none" strike="noStrike" kern="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cs typeface="+mn-ea"/>
                <a:sym typeface="+mn-lt"/>
              </a:rPr>
              <a:t>動機</a:t>
            </a:r>
            <a:endParaRPr kumimoji="0" lang="zh-CN" altLang="en-US" sz="4000" b="1" i="0" u="none" strike="noStrike" kern="0" cap="none" spc="0" normalizeH="0" baseline="0" noProof="0">
              <a:ln>
                <a:noFill/>
              </a:ln>
              <a:solidFill>
                <a:schemeClr val="accent5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777331" y="2830831"/>
            <a:ext cx="4452519" cy="2582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400">
              <a:lnSpc>
                <a:spcPct val="130000"/>
              </a:lnSpc>
              <a:defRPr/>
            </a:pPr>
            <a:r>
              <a:rPr lang="zh-TW" altLang="en-US" kern="0">
                <a:solidFill>
                  <a:schemeClr val="bg1"/>
                </a:solidFill>
                <a:cs typeface="+mn-ea"/>
                <a:sym typeface="+mn-lt"/>
              </a:rPr>
              <a:t>由於校園內與宿舍的廁所環境，屢次被反應環境髒亂，使用觀感不佳。因此我們開始構想 是否能做出一個系統能夠改善此問題能夠同時督導又或者監控環境，訂定一個明確的標準值，當達到此規範數值</a:t>
            </a:r>
            <a:br>
              <a:rPr lang="zh-TW" altLang="en-US" kern="0">
                <a:solidFill>
                  <a:schemeClr val="bg1"/>
                </a:solidFill>
                <a:cs typeface="+mn-ea"/>
                <a:sym typeface="+mn-lt"/>
              </a:rPr>
            </a:br>
            <a:r>
              <a:rPr lang="zh-TW" altLang="en-US" kern="0">
                <a:solidFill>
                  <a:schemeClr val="bg1"/>
                </a:solidFill>
                <a:cs typeface="+mn-ea"/>
                <a:sym typeface="+mn-lt"/>
              </a:rPr>
              <a:t>及通知環境清潔人員進行打掃，如此一來減少環境惡臭，又沒人打掃的囧境</a:t>
            </a:r>
          </a:p>
        </p:txBody>
      </p:sp>
      <p:sp>
        <p:nvSpPr>
          <p:cNvPr id="19" name="矩形 18"/>
          <p:cNvSpPr/>
          <p:nvPr/>
        </p:nvSpPr>
        <p:spPr>
          <a:xfrm>
            <a:off x="5859680" y="5562410"/>
            <a:ext cx="1890949" cy="49496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b="1" kern="0">
                <a:solidFill>
                  <a:schemeClr val="bg1"/>
                </a:solidFill>
                <a:cs typeface="+mn-ea"/>
                <a:sym typeface="+mn-lt"/>
              </a:rPr>
              <a:t>目的</a:t>
            </a:r>
            <a:r>
              <a:rPr lang="en-US" altLang="zh-TW" sz="2000" b="1" kern="0">
                <a:solidFill>
                  <a:schemeClr val="bg1"/>
                </a:solidFill>
                <a:cs typeface="+mn-ea"/>
                <a:sym typeface="+mn-lt"/>
              </a:rPr>
              <a:t>:</a:t>
            </a:r>
            <a:r>
              <a:rPr kumimoji="0" lang="zh-TW" altLang="en-US" sz="2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廁所整潔</a:t>
            </a: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752E98BD-1C99-4723-B051-32E05DBDA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532" y="2214385"/>
            <a:ext cx="3540828" cy="354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3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3">
            <a:extLst>
              <a:ext uri="{FF2B5EF4-FFF2-40B4-BE49-F238E27FC236}">
                <a16:creationId xmlns:a16="http://schemas.microsoft.com/office/drawing/2014/main" id="{E8CA46A0-AEF1-4EC8-BACF-42B54FC43AAD}"/>
              </a:ext>
            </a:extLst>
          </p:cNvPr>
          <p:cNvSpPr txBox="1">
            <a:spLocks/>
          </p:cNvSpPr>
          <p:nvPr/>
        </p:nvSpPr>
        <p:spPr>
          <a:xfrm>
            <a:off x="3982064" y="2750480"/>
            <a:ext cx="5906654" cy="10814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>
                <a:solidFill>
                  <a:schemeClr val="accent1"/>
                </a:solidFill>
              </a:rPr>
              <a:t>系統架構</a:t>
            </a:r>
            <a:endParaRPr lang="zh-TW" sz="5400">
              <a:solidFill>
                <a:schemeClr val="accent1"/>
              </a:solidFill>
            </a:endParaRPr>
          </a:p>
        </p:txBody>
      </p:sp>
      <p:sp>
        <p:nvSpPr>
          <p:cNvPr id="6" name="文字版面配置區 4">
            <a:extLst>
              <a:ext uri="{FF2B5EF4-FFF2-40B4-BE49-F238E27FC236}">
                <a16:creationId xmlns:a16="http://schemas.microsoft.com/office/drawing/2014/main" id="{F8CA3128-B823-4581-B45A-0D3764825C7B}"/>
              </a:ext>
            </a:extLst>
          </p:cNvPr>
          <p:cNvSpPr txBox="1">
            <a:spLocks/>
          </p:cNvSpPr>
          <p:nvPr/>
        </p:nvSpPr>
        <p:spPr>
          <a:xfrm>
            <a:off x="2639645" y="2289393"/>
            <a:ext cx="1591492" cy="200362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3800"/>
              <a:t>2</a:t>
            </a:r>
            <a:endParaRPr lang="zh-TW" altLang="en-US" sz="13800"/>
          </a:p>
        </p:txBody>
      </p:sp>
    </p:spTree>
    <p:extLst>
      <p:ext uri="{BB962C8B-B14F-4D97-AF65-F5344CB8AC3E}">
        <p14:creationId xmlns:p14="http://schemas.microsoft.com/office/powerpoint/2010/main" val="416296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330116" y="2771741"/>
            <a:ext cx="2257929" cy="1335920"/>
            <a:chOff x="5330116" y="2771741"/>
            <a:chExt cx="2257929" cy="1335920"/>
          </a:xfrm>
          <a:solidFill>
            <a:schemeClr val="accent2"/>
          </a:solidFill>
        </p:grpSpPr>
        <p:sp>
          <p:nvSpPr>
            <p:cNvPr id="6" name="直角三角形 5"/>
            <p:cNvSpPr/>
            <p:nvPr/>
          </p:nvSpPr>
          <p:spPr>
            <a:xfrm rot="1800000">
              <a:off x="5343050" y="2771741"/>
              <a:ext cx="2244995" cy="133592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矩形 7"/>
            <p:cNvSpPr>
              <a:spLocks noChangeArrowheads="1"/>
            </p:cNvSpPr>
            <p:nvPr/>
          </p:nvSpPr>
          <p:spPr bwMode="auto">
            <a:xfrm rot="1800000">
              <a:off x="5330116" y="3237416"/>
              <a:ext cx="95410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感知層</a:t>
              </a:r>
              <a:endPara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343007" y="4897980"/>
            <a:ext cx="2244995" cy="1486491"/>
            <a:chOff x="5343007" y="4897980"/>
            <a:chExt cx="2244995" cy="1486491"/>
          </a:xfrm>
          <a:solidFill>
            <a:schemeClr val="accent1"/>
          </a:solidFill>
        </p:grpSpPr>
        <p:sp>
          <p:nvSpPr>
            <p:cNvPr id="5" name="直角三角形 4"/>
            <p:cNvSpPr/>
            <p:nvPr/>
          </p:nvSpPr>
          <p:spPr>
            <a:xfrm rot="8990440">
              <a:off x="5343007" y="5048551"/>
              <a:ext cx="2244995" cy="133592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矩形 7"/>
            <p:cNvSpPr>
              <a:spLocks noChangeArrowheads="1"/>
            </p:cNvSpPr>
            <p:nvPr/>
          </p:nvSpPr>
          <p:spPr bwMode="auto">
            <a:xfrm rot="19800000" flipH="1">
              <a:off x="6328408" y="4897980"/>
              <a:ext cx="95410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網路層</a:t>
              </a:r>
              <a:endPara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823494" y="3454296"/>
            <a:ext cx="1335962" cy="2244994"/>
            <a:chOff x="3823494" y="3454296"/>
            <a:chExt cx="1335962" cy="2244994"/>
          </a:xfrm>
          <a:solidFill>
            <a:schemeClr val="accent3"/>
          </a:solidFill>
        </p:grpSpPr>
        <p:sp>
          <p:nvSpPr>
            <p:cNvPr id="4" name="直角三角形 3"/>
            <p:cNvSpPr/>
            <p:nvPr/>
          </p:nvSpPr>
          <p:spPr>
            <a:xfrm rot="16200000">
              <a:off x="3368957" y="3908833"/>
              <a:ext cx="2244994" cy="133592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矩形 7"/>
            <p:cNvSpPr>
              <a:spLocks noChangeArrowheads="1"/>
            </p:cNvSpPr>
            <p:nvPr/>
          </p:nvSpPr>
          <p:spPr bwMode="auto">
            <a:xfrm flipH="1">
              <a:off x="4205349" y="5036549"/>
              <a:ext cx="95410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應用層</a:t>
              </a:r>
              <a:endPara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3" name="矩形 7"/>
          <p:cNvSpPr>
            <a:spLocks noChangeArrowheads="1"/>
          </p:cNvSpPr>
          <p:nvPr/>
        </p:nvSpPr>
        <p:spPr bwMode="auto">
          <a:xfrm rot="3600000">
            <a:off x="5749580" y="2936470"/>
            <a:ext cx="141577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cs typeface="+mn-ea"/>
                <a:sym typeface="+mn-lt"/>
              </a:rPr>
              <a:t>負責蒐集各項數據</a:t>
            </a:r>
            <a:endParaRPr kumimoji="0" lang="zh-CN" altLang="en-US" sz="1200" b="1" i="0" u="none" strike="noStrike" kern="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矩形 7"/>
          <p:cNvSpPr>
            <a:spLocks noChangeArrowheads="1"/>
          </p:cNvSpPr>
          <p:nvPr/>
        </p:nvSpPr>
        <p:spPr bwMode="auto">
          <a:xfrm>
            <a:off x="5800355" y="5736681"/>
            <a:ext cx="17235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感知層與應用層的橋樑</a:t>
            </a:r>
            <a:endParaRPr kumimoji="0" lang="zh-CN" altLang="en-US" sz="1200" b="1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矩形 7"/>
          <p:cNvSpPr>
            <a:spLocks noChangeArrowheads="1"/>
          </p:cNvSpPr>
          <p:nvPr/>
        </p:nvSpPr>
        <p:spPr bwMode="auto">
          <a:xfrm rot="18050583">
            <a:off x="3060682" y="4645529"/>
            <a:ext cx="218521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cs typeface="+mn-ea"/>
                <a:sym typeface="+mn-lt"/>
              </a:rPr>
              <a:t>將數據轉換成給使用者的介面</a:t>
            </a:r>
            <a:endParaRPr kumimoji="0" lang="zh-CN" altLang="en-US" sz="1200" b="1" i="0" u="none" strike="noStrike" kern="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642391" y="2459118"/>
            <a:ext cx="3500209" cy="908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400">
              <a:lnSpc>
                <a:spcPct val="130000"/>
              </a:lnSpc>
              <a:defRPr/>
            </a:pPr>
            <a:r>
              <a:rPr lang="zh-TW" altLang="en-US" sz="1400" ker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負責蒐集氨氣、</a:t>
            </a:r>
            <a:r>
              <a:rPr lang="en-US" altLang="zh-TW" sz="1400" ker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PM2.5</a:t>
            </a:r>
            <a:r>
              <a:rPr lang="zh-TW" altLang="en-US" sz="1400" ker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、溫濕度、衛生紙使用狀況等數據資料，並透過</a:t>
            </a:r>
            <a:r>
              <a:rPr lang="en-US" altLang="zh-TW" sz="1400" ker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WIFI</a:t>
            </a:r>
            <a:r>
              <a:rPr lang="zh-TW" altLang="en-US" sz="1400" ker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模組上傳至雲端資料庫。</a:t>
            </a: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642391" y="1961427"/>
            <a:ext cx="3141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600" b="1" kern="0" dirty="0">
                <a:solidFill>
                  <a:schemeClr val="accent2"/>
                </a:solidFill>
                <a:cs typeface="+mn-ea"/>
                <a:sym typeface="+mn-lt"/>
              </a:rPr>
              <a:t>臭味偵測盒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TextBox 18"/>
          <p:cNvSpPr txBox="1"/>
          <p:nvPr/>
        </p:nvSpPr>
        <p:spPr>
          <a:xfrm>
            <a:off x="7771639" y="5158051"/>
            <a:ext cx="3505961" cy="908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400">
              <a:lnSpc>
                <a:spcPct val="130000"/>
              </a:lnSpc>
              <a:defRPr/>
            </a:pPr>
            <a:r>
              <a:rPr lang="zh-TW" altLang="en-US" sz="1400" ker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將以上收集到的資料做簡單的分析，當氨氣指數過高、</a:t>
            </a:r>
            <a:r>
              <a:rPr lang="en-US" altLang="zh-TW" sz="1400" ker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PM2.5</a:t>
            </a:r>
            <a:r>
              <a:rPr lang="zh-TW" altLang="en-US" sz="1400" ker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數值故高、衛生紙將使用殆盡，等狀況即通知手機端發出警告。</a:t>
            </a: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771639" y="4660360"/>
            <a:ext cx="31415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Thing Speak</a:t>
            </a:r>
            <a:r>
              <a:rPr kumimoji="0" lang="zh-TW" altLang="en-US" sz="1600" b="1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endParaRPr kumimoji="0" lang="en-US" altLang="zh-TW" sz="1600" b="1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網頁資料庫</a:t>
            </a:r>
            <a:endParaRPr kumimoji="0" lang="zh-CN" altLang="en-US" sz="1600" b="1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TextBox 18"/>
          <p:cNvSpPr txBox="1"/>
          <p:nvPr/>
        </p:nvSpPr>
        <p:spPr>
          <a:xfrm>
            <a:off x="1001339" y="3560170"/>
            <a:ext cx="3394774" cy="908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400">
              <a:lnSpc>
                <a:spcPct val="130000"/>
              </a:lnSpc>
              <a:defRPr/>
            </a:pPr>
            <a:r>
              <a:rPr lang="zh-TW" altLang="en-US" sz="1400" kern="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手機應用端可即時監控各項環境數據，數值超標時發出通知，提醒清潔人員前去打掃。</a:t>
            </a:r>
            <a:endParaRPr lang="zh-CN" altLang="en-US" sz="1400" kern="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254516" y="3053008"/>
            <a:ext cx="3141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 defTabSz="914400">
              <a:defRPr/>
            </a:pPr>
            <a:r>
              <a:rPr lang="zh-TW" altLang="en-US" sz="1600" b="1" kern="0" dirty="0">
                <a:solidFill>
                  <a:schemeClr val="accent3"/>
                </a:solidFill>
                <a:cs typeface="+mn-ea"/>
                <a:sym typeface="+mn-lt"/>
              </a:rPr>
              <a:t>應用手機</a:t>
            </a:r>
            <a:r>
              <a:rPr lang="en-US" altLang="zh-TW" sz="1600" b="1" kern="0" dirty="0">
                <a:solidFill>
                  <a:schemeClr val="accent3"/>
                </a:solidFill>
                <a:cs typeface="+mn-ea"/>
                <a:sym typeface="+mn-lt"/>
              </a:rPr>
              <a:t>APP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4236370" y="341365"/>
            <a:ext cx="3141597" cy="420552"/>
          </a:xfrm>
        </p:spPr>
        <p:txBody>
          <a:bodyPr/>
          <a:lstStyle/>
          <a:p>
            <a:r>
              <a:rPr lang="en-US" altLang="zh-CN"/>
              <a:t>IOT</a:t>
            </a:r>
            <a:r>
              <a:rPr lang="zh-TW" altLang="en-US"/>
              <a:t>物聯網的三層架構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7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83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CFDF653D-2828-4ACF-A3A8-5CBF669D6480}"/>
              </a:ext>
            </a:extLst>
          </p:cNvPr>
          <p:cNvSpPr txBox="1">
            <a:spLocks/>
          </p:cNvSpPr>
          <p:nvPr/>
        </p:nvSpPr>
        <p:spPr>
          <a:xfrm>
            <a:off x="5872052" y="3752687"/>
            <a:ext cx="5968014" cy="19222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None/>
            </a:pPr>
            <a:r>
              <a:rPr lang="zh-TW" altLang="en-US" sz="4400" dirty="0">
                <a:latin typeface="+mj-lt"/>
                <a:ea typeface="+mj-ea"/>
                <a:cs typeface="+mj-cs"/>
              </a:rPr>
              <a:t>感測層介紹 臭味偵測盒</a:t>
            </a:r>
          </a:p>
          <a:p>
            <a:pPr>
              <a:spcBef>
                <a:spcPct val="0"/>
              </a:spcBef>
              <a:spcAft>
                <a:spcPts val="600"/>
              </a:spcAft>
              <a:buNone/>
            </a:pPr>
            <a:endParaRPr lang="zh-TW" alt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0B21A5C-062F-46C2-8389-53D40F46AA2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83466"/>
            <a:ext cx="5549037" cy="6374535"/>
          </a:xfrm>
          <a:custGeom>
            <a:avLst/>
            <a:gdLst>
              <a:gd name="connsiteX0" fmla="*/ 2203019 w 5549037"/>
              <a:gd name="connsiteY0" fmla="*/ 0 h 6374535"/>
              <a:gd name="connsiteX1" fmla="*/ 5549037 w 5549037"/>
              <a:gd name="connsiteY1" fmla="*/ 3346018 h 6374535"/>
              <a:gd name="connsiteX2" fmla="*/ 3797930 w 5549037"/>
              <a:gd name="connsiteY2" fmla="*/ 6288190 h 6374535"/>
              <a:gd name="connsiteX3" fmla="*/ 3618689 w 5549037"/>
              <a:gd name="connsiteY3" fmla="*/ 6374535 h 6374535"/>
              <a:gd name="connsiteX4" fmla="*/ 779546 w 5549037"/>
              <a:gd name="connsiteY4" fmla="*/ 6374535 h 6374535"/>
              <a:gd name="connsiteX5" fmla="*/ 537516 w 5549037"/>
              <a:gd name="connsiteY5" fmla="*/ 6248727 h 6374535"/>
              <a:gd name="connsiteX6" fmla="*/ 74641 w 5549037"/>
              <a:gd name="connsiteY6" fmla="*/ 5927968 h 6374535"/>
              <a:gd name="connsiteX7" fmla="*/ 0 w 5549037"/>
              <a:gd name="connsiteY7" fmla="*/ 5860130 h 6374535"/>
              <a:gd name="connsiteX8" fmla="*/ 0 w 5549037"/>
              <a:gd name="connsiteY8" fmla="*/ 831906 h 6374535"/>
              <a:gd name="connsiteX9" fmla="*/ 74641 w 5549037"/>
              <a:gd name="connsiteY9" fmla="*/ 764068 h 6374535"/>
              <a:gd name="connsiteX10" fmla="*/ 2203019 w 5549037"/>
              <a:gd name="connsiteY10" fmla="*/ 0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49037" h="6374535">
                <a:moveTo>
                  <a:pt x="2203019" y="0"/>
                </a:moveTo>
                <a:cubicBezTo>
                  <a:pt x="4050974" y="0"/>
                  <a:pt x="5549037" y="1498063"/>
                  <a:pt x="5549037" y="3346018"/>
                </a:cubicBezTo>
                <a:cubicBezTo>
                  <a:pt x="5549037" y="4616487"/>
                  <a:pt x="4840968" y="5721578"/>
                  <a:pt x="3797930" y="6288190"/>
                </a:cubicBezTo>
                <a:lnTo>
                  <a:pt x="3618689" y="6374535"/>
                </a:lnTo>
                <a:lnTo>
                  <a:pt x="779546" y="6374535"/>
                </a:lnTo>
                <a:lnTo>
                  <a:pt x="537516" y="6248727"/>
                </a:lnTo>
                <a:cubicBezTo>
                  <a:pt x="374031" y="6154721"/>
                  <a:pt x="219238" y="6047301"/>
                  <a:pt x="74641" y="5927968"/>
                </a:cubicBezTo>
                <a:lnTo>
                  <a:pt x="0" y="5860130"/>
                </a:lnTo>
                <a:lnTo>
                  <a:pt x="0" y="831906"/>
                </a:lnTo>
                <a:lnTo>
                  <a:pt x="74641" y="764068"/>
                </a:lnTo>
                <a:cubicBezTo>
                  <a:pt x="653030" y="286739"/>
                  <a:pt x="1394539" y="0"/>
                  <a:pt x="220301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圖片 4" descr="一張含有 廁所, 室內, 牆, 物件 的圖片&#10;&#10;自動產生的描述">
            <a:extLst>
              <a:ext uri="{FF2B5EF4-FFF2-40B4-BE49-F238E27FC236}">
                <a16:creationId xmlns:a16="http://schemas.microsoft.com/office/drawing/2014/main" id="{D292750B-9FF1-4A79-A183-0E8CC70199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15" r="1" b="23802"/>
          <a:stretch/>
        </p:blipFill>
        <p:spPr>
          <a:xfrm>
            <a:off x="1" y="647373"/>
            <a:ext cx="5385130" cy="6210629"/>
          </a:xfrm>
          <a:custGeom>
            <a:avLst/>
            <a:gdLst>
              <a:gd name="connsiteX0" fmla="*/ 2203018 w 5385130"/>
              <a:gd name="connsiteY0" fmla="*/ 0 h 6210629"/>
              <a:gd name="connsiteX1" fmla="*/ 5385130 w 5385130"/>
              <a:gd name="connsiteY1" fmla="*/ 3182112 h 6210629"/>
              <a:gd name="connsiteX2" fmla="*/ 3441640 w 5385130"/>
              <a:gd name="connsiteY2" fmla="*/ 6114158 h 6210629"/>
              <a:gd name="connsiteX3" fmla="*/ 3178061 w 5385130"/>
              <a:gd name="connsiteY3" fmla="*/ 6210629 h 6210629"/>
              <a:gd name="connsiteX4" fmla="*/ 1233206 w 5385130"/>
              <a:gd name="connsiteY4" fmla="*/ 6210629 h 6210629"/>
              <a:gd name="connsiteX5" fmla="*/ 1108901 w 5385130"/>
              <a:gd name="connsiteY5" fmla="*/ 6171135 h 6210629"/>
              <a:gd name="connsiteX6" fmla="*/ 178899 w 5385130"/>
              <a:gd name="connsiteY6" fmla="*/ 5637585 h 6210629"/>
              <a:gd name="connsiteX7" fmla="*/ 0 w 5385130"/>
              <a:gd name="connsiteY7" fmla="*/ 5474990 h 6210629"/>
              <a:gd name="connsiteX8" fmla="*/ 0 w 5385130"/>
              <a:gd name="connsiteY8" fmla="*/ 889234 h 6210629"/>
              <a:gd name="connsiteX9" fmla="*/ 178899 w 5385130"/>
              <a:gd name="connsiteY9" fmla="*/ 726640 h 6210629"/>
              <a:gd name="connsiteX10" fmla="*/ 2203018 w 5385130"/>
              <a:gd name="connsiteY10" fmla="*/ 0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85130" h="6210629">
                <a:moveTo>
                  <a:pt x="2203018" y="0"/>
                </a:moveTo>
                <a:cubicBezTo>
                  <a:pt x="3960450" y="0"/>
                  <a:pt x="5385130" y="1424680"/>
                  <a:pt x="5385130" y="3182112"/>
                </a:cubicBezTo>
                <a:cubicBezTo>
                  <a:pt x="5385130" y="4500186"/>
                  <a:pt x="4583748" y="5631087"/>
                  <a:pt x="3441640" y="6114158"/>
                </a:cubicBezTo>
                <a:lnTo>
                  <a:pt x="3178061" y="6210629"/>
                </a:lnTo>
                <a:lnTo>
                  <a:pt x="1233206" y="6210629"/>
                </a:lnTo>
                <a:lnTo>
                  <a:pt x="1108901" y="6171135"/>
                </a:lnTo>
                <a:cubicBezTo>
                  <a:pt x="767738" y="6046219"/>
                  <a:pt x="453928" y="5864559"/>
                  <a:pt x="178899" y="5637585"/>
                </a:cubicBezTo>
                <a:lnTo>
                  <a:pt x="0" y="5474990"/>
                </a:lnTo>
                <a:lnTo>
                  <a:pt x="0" y="889234"/>
                </a:lnTo>
                <a:lnTo>
                  <a:pt x="178899" y="726640"/>
                </a:lnTo>
                <a:cubicBezTo>
                  <a:pt x="728956" y="272693"/>
                  <a:pt x="1434142" y="0"/>
                  <a:pt x="2203018" y="0"/>
                </a:cubicBezTo>
                <a:close/>
              </a:path>
            </a:pathLst>
          </a:cu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A177BCC-4208-4795-8572-4D623BA1E2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3763" y="1"/>
            <a:ext cx="4480560" cy="2513993"/>
          </a:xfrm>
          <a:custGeom>
            <a:avLst/>
            <a:gdLst>
              <a:gd name="connsiteX0" fmla="*/ 18382 w 4480560"/>
              <a:gd name="connsiteY0" fmla="*/ 0 h 2513993"/>
              <a:gd name="connsiteX1" fmla="*/ 4462178 w 4480560"/>
              <a:gd name="connsiteY1" fmla="*/ 0 h 2513993"/>
              <a:gd name="connsiteX2" fmla="*/ 4468994 w 4480560"/>
              <a:gd name="connsiteY2" fmla="*/ 44657 h 2513993"/>
              <a:gd name="connsiteX3" fmla="*/ 4480560 w 4480560"/>
              <a:gd name="connsiteY3" fmla="*/ 273713 h 2513993"/>
              <a:gd name="connsiteX4" fmla="*/ 2240280 w 4480560"/>
              <a:gd name="connsiteY4" fmla="*/ 2513993 h 2513993"/>
              <a:gd name="connsiteX5" fmla="*/ 0 w 4480560"/>
              <a:gd name="connsiteY5" fmla="*/ 273713 h 2513993"/>
              <a:gd name="connsiteX6" fmla="*/ 11567 w 4480560"/>
              <a:gd name="connsiteY6" fmla="*/ 44657 h 25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0560" h="2513993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圖片 4" descr="一張含有 盒子 的圖片&#10;&#10;自動產生的描述">
            <a:extLst>
              <a:ext uri="{FF2B5EF4-FFF2-40B4-BE49-F238E27FC236}">
                <a16:creationId xmlns:a16="http://schemas.microsoft.com/office/drawing/2014/main" id="{FD76F7C1-6AEB-407E-A323-2445480503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" r="-4" b="-4"/>
          <a:stretch/>
        </p:blipFill>
        <p:spPr>
          <a:xfrm>
            <a:off x="5398355" y="1"/>
            <a:ext cx="4151376" cy="2349401"/>
          </a:xfrm>
          <a:custGeom>
            <a:avLst/>
            <a:gdLst>
              <a:gd name="connsiteX0" fmla="*/ 20101 w 4151376"/>
              <a:gd name="connsiteY0" fmla="*/ 0 h 2349401"/>
              <a:gd name="connsiteX1" fmla="*/ 4131276 w 4151376"/>
              <a:gd name="connsiteY1" fmla="*/ 0 h 2349401"/>
              <a:gd name="connsiteX2" fmla="*/ 4140659 w 4151376"/>
              <a:gd name="connsiteY2" fmla="*/ 61486 h 2349401"/>
              <a:gd name="connsiteX3" fmla="*/ 4151376 w 4151376"/>
              <a:gd name="connsiteY3" fmla="*/ 273713 h 2349401"/>
              <a:gd name="connsiteX4" fmla="*/ 2075688 w 4151376"/>
              <a:gd name="connsiteY4" fmla="*/ 2349401 h 2349401"/>
              <a:gd name="connsiteX5" fmla="*/ 0 w 4151376"/>
              <a:gd name="connsiteY5" fmla="*/ 273713 h 2349401"/>
              <a:gd name="connsiteX6" fmla="*/ 10717 w 4151376"/>
              <a:gd name="connsiteY6" fmla="*/ 61486 h 234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FCC0C7F-5EF8-4B63-A593-C2FF4946F154}"/>
              </a:ext>
            </a:extLst>
          </p:cNvPr>
          <p:cNvSpPr txBox="1"/>
          <p:nvPr/>
        </p:nvSpPr>
        <p:spPr>
          <a:xfrm>
            <a:off x="6096000" y="4788816"/>
            <a:ext cx="3474028" cy="1291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雷雕外殼自由組裝</a:t>
            </a:r>
            <a:endParaRPr lang="en-US" altLang="zh-TW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可即時檢視環境數據</a:t>
            </a:r>
            <a:endParaRPr lang="en-US" altLang="zh-TW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支援內部電池供電可自由擺放</a:t>
            </a:r>
          </a:p>
        </p:txBody>
      </p:sp>
    </p:spTree>
    <p:extLst>
      <p:ext uri="{BB962C8B-B14F-4D97-AF65-F5344CB8AC3E}">
        <p14:creationId xmlns:p14="http://schemas.microsoft.com/office/powerpoint/2010/main" val="19022347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330116" y="2771741"/>
            <a:ext cx="2257929" cy="1335920"/>
            <a:chOff x="5330116" y="2771741"/>
            <a:chExt cx="2257929" cy="1335920"/>
          </a:xfrm>
          <a:solidFill>
            <a:schemeClr val="accent2"/>
          </a:solidFill>
        </p:grpSpPr>
        <p:sp>
          <p:nvSpPr>
            <p:cNvPr id="6" name="直角三角形 5"/>
            <p:cNvSpPr/>
            <p:nvPr/>
          </p:nvSpPr>
          <p:spPr>
            <a:xfrm rot="1800000">
              <a:off x="5343050" y="2771741"/>
              <a:ext cx="2244995" cy="133592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矩形 7"/>
            <p:cNvSpPr>
              <a:spLocks noChangeArrowheads="1"/>
            </p:cNvSpPr>
            <p:nvPr/>
          </p:nvSpPr>
          <p:spPr bwMode="auto">
            <a:xfrm rot="1800000">
              <a:off x="5330116" y="3237416"/>
              <a:ext cx="95410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感知層</a:t>
              </a:r>
              <a:endPara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343007" y="4897980"/>
            <a:ext cx="2244995" cy="1486491"/>
            <a:chOff x="5343007" y="4897980"/>
            <a:chExt cx="2244995" cy="1486491"/>
          </a:xfrm>
          <a:solidFill>
            <a:schemeClr val="accent1"/>
          </a:solidFill>
        </p:grpSpPr>
        <p:sp>
          <p:nvSpPr>
            <p:cNvPr id="5" name="直角三角形 4"/>
            <p:cNvSpPr/>
            <p:nvPr/>
          </p:nvSpPr>
          <p:spPr>
            <a:xfrm rot="8990440">
              <a:off x="5343007" y="5048551"/>
              <a:ext cx="2244995" cy="133592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矩形 7"/>
            <p:cNvSpPr>
              <a:spLocks noChangeArrowheads="1"/>
            </p:cNvSpPr>
            <p:nvPr/>
          </p:nvSpPr>
          <p:spPr bwMode="auto">
            <a:xfrm rot="19800000" flipH="1">
              <a:off x="6328408" y="4897980"/>
              <a:ext cx="95410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網路層</a:t>
              </a:r>
              <a:endPara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823494" y="3454296"/>
            <a:ext cx="1335962" cy="2244994"/>
            <a:chOff x="3823494" y="3454296"/>
            <a:chExt cx="1335962" cy="2244994"/>
          </a:xfrm>
          <a:solidFill>
            <a:schemeClr val="accent3"/>
          </a:solidFill>
        </p:grpSpPr>
        <p:sp>
          <p:nvSpPr>
            <p:cNvPr id="4" name="直角三角形 3"/>
            <p:cNvSpPr/>
            <p:nvPr/>
          </p:nvSpPr>
          <p:spPr>
            <a:xfrm rot="16200000">
              <a:off x="3368957" y="3908833"/>
              <a:ext cx="2244994" cy="133592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矩形 7"/>
            <p:cNvSpPr>
              <a:spLocks noChangeArrowheads="1"/>
            </p:cNvSpPr>
            <p:nvPr/>
          </p:nvSpPr>
          <p:spPr bwMode="auto">
            <a:xfrm flipH="1">
              <a:off x="4205349" y="5036549"/>
              <a:ext cx="95410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應用層</a:t>
              </a:r>
              <a:endPara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3" name="矩形 7"/>
          <p:cNvSpPr>
            <a:spLocks noChangeArrowheads="1"/>
          </p:cNvSpPr>
          <p:nvPr/>
        </p:nvSpPr>
        <p:spPr bwMode="auto">
          <a:xfrm rot="3600000">
            <a:off x="5749580" y="2936470"/>
            <a:ext cx="141577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cs typeface="+mn-ea"/>
                <a:sym typeface="+mn-lt"/>
              </a:rPr>
              <a:t>負責蒐集各項數據</a:t>
            </a:r>
            <a:endParaRPr kumimoji="0" lang="zh-CN" altLang="en-US" sz="1200" b="1" i="0" u="none" strike="noStrike" kern="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矩形 7"/>
          <p:cNvSpPr>
            <a:spLocks noChangeArrowheads="1"/>
          </p:cNvSpPr>
          <p:nvPr/>
        </p:nvSpPr>
        <p:spPr bwMode="auto">
          <a:xfrm>
            <a:off x="5800355" y="5736681"/>
            <a:ext cx="17235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感知層與應用層的橋樑</a:t>
            </a:r>
            <a:endParaRPr kumimoji="0" lang="zh-CN" altLang="en-US" sz="1200" b="1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矩形 7"/>
          <p:cNvSpPr>
            <a:spLocks noChangeArrowheads="1"/>
          </p:cNvSpPr>
          <p:nvPr/>
        </p:nvSpPr>
        <p:spPr bwMode="auto">
          <a:xfrm rot="18050583">
            <a:off x="3060682" y="4645529"/>
            <a:ext cx="218521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cs typeface="+mn-ea"/>
                <a:sym typeface="+mn-lt"/>
              </a:rPr>
              <a:t>將數據轉換成給使用者的介面</a:t>
            </a:r>
            <a:endParaRPr kumimoji="0" lang="zh-CN" altLang="en-US" sz="1200" b="1" i="0" u="none" strike="noStrike" kern="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642391" y="2459118"/>
            <a:ext cx="3500209" cy="908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400">
              <a:lnSpc>
                <a:spcPct val="130000"/>
              </a:lnSpc>
              <a:defRPr/>
            </a:pPr>
            <a:r>
              <a:rPr lang="zh-TW" altLang="en-US" sz="1400" ker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負責蒐集氨氣、</a:t>
            </a:r>
            <a:r>
              <a:rPr lang="en-US" altLang="zh-TW" sz="1400" ker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PM2.5</a:t>
            </a:r>
            <a:r>
              <a:rPr lang="zh-TW" altLang="en-US" sz="1400" ker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、溫濕度、衛生紙使用狀況等數據資料，並透過</a:t>
            </a:r>
            <a:r>
              <a:rPr lang="en-US" altLang="zh-TW" sz="1400" ker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WIFI</a:t>
            </a:r>
            <a:r>
              <a:rPr lang="zh-TW" altLang="en-US" sz="1400" ker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模組上傳至雲端資料庫。</a:t>
            </a: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642391" y="1961427"/>
            <a:ext cx="3141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zh-TW" altLang="en-US" sz="1600" b="1" kern="0" dirty="0">
                <a:solidFill>
                  <a:schemeClr val="accent2"/>
                </a:solidFill>
                <a:cs typeface="+mn-ea"/>
                <a:sym typeface="+mn-lt"/>
              </a:rPr>
              <a:t>臭味偵測盒</a:t>
            </a:r>
            <a:endParaRPr lang="zh-CN" altLang="en-US" sz="1600" b="1" kern="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20" name="TextBox 18"/>
          <p:cNvSpPr txBox="1"/>
          <p:nvPr/>
        </p:nvSpPr>
        <p:spPr>
          <a:xfrm>
            <a:off x="7771639" y="5158051"/>
            <a:ext cx="3505961" cy="908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400">
              <a:lnSpc>
                <a:spcPct val="130000"/>
              </a:lnSpc>
              <a:defRPr/>
            </a:pPr>
            <a:r>
              <a:rPr lang="zh-TW" altLang="en-US" sz="1400" ker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將以上收集到的資料做簡單的分析，當氨氣指數過高、</a:t>
            </a:r>
            <a:r>
              <a:rPr lang="en-US" altLang="zh-TW" sz="1400" ker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PM2.5</a:t>
            </a:r>
            <a:r>
              <a:rPr lang="zh-TW" altLang="en-US" sz="1400" ker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數值故高、衛生紙將使用殆盡，等狀況即通知手機端發出警告。</a:t>
            </a: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771639" y="4660360"/>
            <a:ext cx="31415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Thing Speak</a:t>
            </a:r>
            <a:r>
              <a:rPr kumimoji="0" lang="zh-TW" altLang="en-US" sz="1600" b="1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endParaRPr kumimoji="0" lang="en-US" altLang="zh-TW" sz="1600" b="1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網頁資料庫</a:t>
            </a:r>
            <a:endParaRPr kumimoji="0" lang="zh-CN" altLang="en-US" sz="1600" b="1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TextBox 18"/>
          <p:cNvSpPr txBox="1"/>
          <p:nvPr/>
        </p:nvSpPr>
        <p:spPr>
          <a:xfrm>
            <a:off x="1001339" y="3560170"/>
            <a:ext cx="3394774" cy="908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400">
              <a:lnSpc>
                <a:spcPct val="130000"/>
              </a:lnSpc>
              <a:defRPr/>
            </a:pPr>
            <a:r>
              <a:rPr lang="zh-TW" altLang="en-US" sz="1400" kern="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手機應用端可即時監控各項環境數據，數值超標時發出通知，提醒清潔人員前去打掃。</a:t>
            </a:r>
            <a:endParaRPr lang="zh-CN" altLang="en-US" sz="1400" kern="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254516" y="3053008"/>
            <a:ext cx="3141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 defTabSz="914400">
              <a:defRPr/>
            </a:pPr>
            <a:r>
              <a:rPr lang="zh-TW" altLang="en-US" sz="1600" b="1" kern="0" dirty="0">
                <a:solidFill>
                  <a:schemeClr val="accent3"/>
                </a:solidFill>
                <a:cs typeface="+mn-ea"/>
                <a:sym typeface="+mn-lt"/>
              </a:rPr>
              <a:t>應用手機</a:t>
            </a:r>
            <a:r>
              <a:rPr lang="en-US" altLang="zh-TW" sz="1600" b="1" kern="0" dirty="0">
                <a:solidFill>
                  <a:schemeClr val="accent3"/>
                </a:solidFill>
                <a:cs typeface="+mn-ea"/>
                <a:sym typeface="+mn-lt"/>
              </a:rPr>
              <a:t>APP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4236370" y="341365"/>
            <a:ext cx="3141597" cy="420552"/>
          </a:xfrm>
        </p:spPr>
        <p:txBody>
          <a:bodyPr/>
          <a:lstStyle/>
          <a:p>
            <a:r>
              <a:rPr lang="en-US" altLang="zh-CN"/>
              <a:t>IOT</a:t>
            </a:r>
            <a:r>
              <a:rPr lang="zh-TW" altLang="en-US"/>
              <a:t>物聯網的三層架構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65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F1A1C221-A24A-4CF2-A6D3-8988526CE33A}"/>
              </a:ext>
            </a:extLst>
          </p:cNvPr>
          <p:cNvSpPr txBox="1">
            <a:spLocks/>
          </p:cNvSpPr>
          <p:nvPr/>
        </p:nvSpPr>
        <p:spPr>
          <a:xfrm>
            <a:off x="1484311" y="862746"/>
            <a:ext cx="10018713" cy="17525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/>
              <a:t>網路層介紹   ThingSpeak</a:t>
            </a:r>
          </a:p>
        </p:txBody>
      </p:sp>
      <p:pic>
        <p:nvPicPr>
          <p:cNvPr id="4" name="圖片 4" descr="一張含有 文字 的圖片&#10;&#10;描述是以高可信度產生">
            <a:extLst>
              <a:ext uri="{FF2B5EF4-FFF2-40B4-BE49-F238E27FC236}">
                <a16:creationId xmlns:a16="http://schemas.microsoft.com/office/drawing/2014/main" id="{9751A46D-77AE-4A67-95E8-E235D20C2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28" y="2103102"/>
            <a:ext cx="4775140" cy="427910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圖片 6" descr="一張含有 螢幕擷取畫面 的圖片&#10;&#10;描述是以非常高的可信度產生">
            <a:extLst>
              <a:ext uri="{FF2B5EF4-FFF2-40B4-BE49-F238E27FC236}">
                <a16:creationId xmlns:a16="http://schemas.microsoft.com/office/drawing/2014/main" id="{BECB5807-9FC9-4233-8699-6CB655012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150" y="3618721"/>
            <a:ext cx="3838574" cy="2299463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AA353DA-C098-4554-95BE-D80A540BAB96}"/>
              </a:ext>
            </a:extLst>
          </p:cNvPr>
          <p:cNvSpPr txBox="1"/>
          <p:nvPr/>
        </p:nvSpPr>
        <p:spPr>
          <a:xfrm>
            <a:off x="5236368" y="2093118"/>
            <a:ext cx="6422228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400">
                <a:latin typeface="+mj-lt"/>
                <a:ea typeface="+mj-ea"/>
                <a:cs typeface="+mj-cs"/>
              </a:rPr>
              <a:t>我們將探測盒</a:t>
            </a:r>
            <a:r>
              <a:rPr lang="zh-TW" altLang="en-US" sz="2400" dirty="0">
                <a:latin typeface="+mj-lt"/>
                <a:ea typeface="+mj-ea"/>
                <a:cs typeface="+mj-cs"/>
              </a:rPr>
              <a:t>透過wifi上傳至Thing Speak上可用內部工具做紀錄 並且可做簡單的分析，若數值超過某標準值，及觸發LINE 通知器。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4718289-EB22-49B3-A20C-D22A3CAD5377}"/>
              </a:ext>
            </a:extLst>
          </p:cNvPr>
          <p:cNvSpPr txBox="1"/>
          <p:nvPr/>
        </p:nvSpPr>
        <p:spPr>
          <a:xfrm>
            <a:off x="7558088" y="6069805"/>
            <a:ext cx="3326606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400">
                <a:latin typeface="+mj-lt"/>
                <a:ea typeface="+mj-ea"/>
                <a:cs typeface="+mj-cs"/>
              </a:rPr>
              <a:t>Thing Speak內部折線圖</a:t>
            </a:r>
          </a:p>
        </p:txBody>
      </p:sp>
    </p:spTree>
    <p:extLst>
      <p:ext uri="{BB962C8B-B14F-4D97-AF65-F5344CB8AC3E}">
        <p14:creationId xmlns:p14="http://schemas.microsoft.com/office/powerpoint/2010/main" val="301830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CADE4"/>
      </a:accent1>
      <a:accent2>
        <a:srgbClr val="2683C6"/>
      </a:accent2>
      <a:accent3>
        <a:srgbClr val="27CED7"/>
      </a:accent3>
      <a:accent4>
        <a:srgbClr val="027584"/>
      </a:accent4>
      <a:accent5>
        <a:srgbClr val="FFC000"/>
      </a:accent5>
      <a:accent6>
        <a:srgbClr val="62A39F"/>
      </a:accent6>
      <a:hlink>
        <a:srgbClr val="6EAC1C"/>
      </a:hlink>
      <a:folHlink>
        <a:srgbClr val="B26B02"/>
      </a:folHlink>
    </a:clrScheme>
    <a:fontScheme name="Temp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4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4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黄绿色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1636</Words>
  <Application>Microsoft Office PowerPoint</Application>
  <PresentationFormat>Widescreen</PresentationFormat>
  <Paragraphs>130</Paragraphs>
  <Slides>23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等线</vt:lpstr>
      <vt:lpstr>微软雅黑</vt:lpstr>
      <vt:lpstr>宋体</vt:lpstr>
      <vt:lpstr>微軟正黑體</vt:lpstr>
      <vt:lpstr>新細明體</vt:lpstr>
      <vt:lpstr>Arial</vt:lpstr>
      <vt:lpstr>Calibri</vt:lpstr>
      <vt:lpstr>Century Gothic</vt:lpstr>
      <vt:lpstr>Segoe UI Light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李碩太</dc:creator>
  <cp:lastModifiedBy>darkness</cp:lastModifiedBy>
  <cp:revision>3</cp:revision>
  <dcterms:created xsi:type="dcterms:W3CDTF">2019-01-03T09:07:37Z</dcterms:created>
  <dcterms:modified xsi:type="dcterms:W3CDTF">2019-03-05T02:20:39Z</dcterms:modified>
</cp:coreProperties>
</file>